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98"/>
  </p:notesMasterIdLst>
  <p:handoutMasterIdLst>
    <p:handoutMasterId r:id="rId99"/>
  </p:handoutMasterIdLst>
  <p:sldIdLst>
    <p:sldId id="907" r:id="rId2"/>
    <p:sldId id="924" r:id="rId3"/>
    <p:sldId id="1028" r:id="rId4"/>
    <p:sldId id="908" r:id="rId5"/>
    <p:sldId id="909" r:id="rId6"/>
    <p:sldId id="910" r:id="rId7"/>
    <p:sldId id="912" r:id="rId8"/>
    <p:sldId id="1034" r:id="rId9"/>
    <p:sldId id="914" r:id="rId10"/>
    <p:sldId id="915" r:id="rId11"/>
    <p:sldId id="916" r:id="rId12"/>
    <p:sldId id="917" r:id="rId13"/>
    <p:sldId id="1031" r:id="rId14"/>
    <p:sldId id="1037" r:id="rId15"/>
    <p:sldId id="1038" r:id="rId16"/>
    <p:sldId id="1039" r:id="rId17"/>
    <p:sldId id="1056" r:id="rId18"/>
    <p:sldId id="1057" r:id="rId19"/>
    <p:sldId id="1058" r:id="rId20"/>
    <p:sldId id="1059" r:id="rId21"/>
    <p:sldId id="941" r:id="rId22"/>
    <p:sldId id="1061" r:id="rId23"/>
    <p:sldId id="1060" r:id="rId24"/>
    <p:sldId id="942" r:id="rId25"/>
    <p:sldId id="943" r:id="rId26"/>
    <p:sldId id="1008" r:id="rId27"/>
    <p:sldId id="1009" r:id="rId28"/>
    <p:sldId id="1010" r:id="rId29"/>
    <p:sldId id="1011" r:id="rId30"/>
    <p:sldId id="1012" r:id="rId31"/>
    <p:sldId id="1013" r:id="rId32"/>
    <p:sldId id="1014" r:id="rId33"/>
    <p:sldId id="1015" r:id="rId34"/>
    <p:sldId id="1095" r:id="rId35"/>
    <p:sldId id="953" r:id="rId36"/>
    <p:sldId id="1094" r:id="rId37"/>
    <p:sldId id="957" r:id="rId38"/>
    <p:sldId id="958" r:id="rId39"/>
    <p:sldId id="959" r:id="rId40"/>
    <p:sldId id="1050" r:id="rId41"/>
    <p:sldId id="1052" r:id="rId42"/>
    <p:sldId id="1053" r:id="rId43"/>
    <p:sldId id="1054" r:id="rId44"/>
    <p:sldId id="1055" r:id="rId45"/>
    <p:sldId id="968" r:id="rId46"/>
    <p:sldId id="969" r:id="rId47"/>
    <p:sldId id="970" r:id="rId48"/>
    <p:sldId id="1043" r:id="rId49"/>
    <p:sldId id="1092" r:id="rId50"/>
    <p:sldId id="1093" r:id="rId51"/>
    <p:sldId id="1045" r:id="rId52"/>
    <p:sldId id="1005" r:id="rId53"/>
    <p:sldId id="1017" r:id="rId54"/>
    <p:sldId id="1046" r:id="rId55"/>
    <p:sldId id="1047" r:id="rId56"/>
    <p:sldId id="1016" r:id="rId57"/>
    <p:sldId id="1062" r:id="rId58"/>
    <p:sldId id="1063" r:id="rId59"/>
    <p:sldId id="1064" r:id="rId60"/>
    <p:sldId id="508" r:id="rId61"/>
    <p:sldId id="437" r:id="rId62"/>
    <p:sldId id="438" r:id="rId63"/>
    <p:sldId id="439" r:id="rId64"/>
    <p:sldId id="442" r:id="rId65"/>
    <p:sldId id="455" r:id="rId66"/>
    <p:sldId id="1027" r:id="rId67"/>
    <p:sldId id="446" r:id="rId68"/>
    <p:sldId id="1049" r:id="rId69"/>
    <p:sldId id="509" r:id="rId70"/>
    <p:sldId id="1065" r:id="rId71"/>
    <p:sldId id="1066" r:id="rId72"/>
    <p:sldId id="1067" r:id="rId73"/>
    <p:sldId id="1068" r:id="rId74"/>
    <p:sldId id="1069" r:id="rId75"/>
    <p:sldId id="1070" r:id="rId76"/>
    <p:sldId id="1071" r:id="rId77"/>
    <p:sldId id="1072" r:id="rId78"/>
    <p:sldId id="1073" r:id="rId79"/>
    <p:sldId id="1074" r:id="rId80"/>
    <p:sldId id="1075" r:id="rId81"/>
    <p:sldId id="1076" r:id="rId82"/>
    <p:sldId id="1077" r:id="rId83"/>
    <p:sldId id="1078" r:id="rId84"/>
    <p:sldId id="1079" r:id="rId85"/>
    <p:sldId id="1080" r:id="rId86"/>
    <p:sldId id="1081" r:id="rId87"/>
    <p:sldId id="1082" r:id="rId88"/>
    <p:sldId id="1083" r:id="rId89"/>
    <p:sldId id="1084" r:id="rId90"/>
    <p:sldId id="1085" r:id="rId91"/>
    <p:sldId id="1086" r:id="rId92"/>
    <p:sldId id="1087" r:id="rId93"/>
    <p:sldId id="1088" r:id="rId94"/>
    <p:sldId id="1089" r:id="rId95"/>
    <p:sldId id="1090" r:id="rId96"/>
    <p:sldId id="1091" r:id="rId97"/>
  </p:sldIdLst>
  <p:sldSz cx="9144000" cy="6858000" type="screen4x3"/>
  <p:notesSz cx="9925050" cy="6796088"/>
  <p:defaultTextStyle>
    <a:defPPr>
      <a:defRPr lang="en-GB"/>
    </a:defPPr>
    <a:lvl1pPr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1pPr>
    <a:lvl2pPr marL="742950" indent="-28575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2pPr>
    <a:lvl3pPr marL="11430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3pPr>
    <a:lvl4pPr marL="16002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4pPr>
    <a:lvl5pPr marL="20574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5pPr>
    <a:lvl6pPr marL="2286000" algn="l" defTabSz="457200" rtl="0" eaLnBrk="1" latinLnBrk="0" hangingPunct="1">
      <a:defRPr sz="2200" i="1" kern="1200">
        <a:solidFill>
          <a:schemeClr val="bg1"/>
        </a:solidFill>
        <a:latin typeface="Myriad Web" charset="0"/>
        <a:ea typeface="+mn-ea"/>
        <a:cs typeface="+mn-cs"/>
      </a:defRPr>
    </a:lvl6pPr>
    <a:lvl7pPr marL="2743200" algn="l" defTabSz="457200" rtl="0" eaLnBrk="1" latinLnBrk="0" hangingPunct="1">
      <a:defRPr sz="2200" i="1" kern="1200">
        <a:solidFill>
          <a:schemeClr val="bg1"/>
        </a:solidFill>
        <a:latin typeface="Myriad Web" charset="0"/>
        <a:ea typeface="+mn-ea"/>
        <a:cs typeface="+mn-cs"/>
      </a:defRPr>
    </a:lvl7pPr>
    <a:lvl8pPr marL="3200400" algn="l" defTabSz="457200" rtl="0" eaLnBrk="1" latinLnBrk="0" hangingPunct="1">
      <a:defRPr sz="2200" i="1" kern="1200">
        <a:solidFill>
          <a:schemeClr val="bg1"/>
        </a:solidFill>
        <a:latin typeface="Myriad Web" charset="0"/>
        <a:ea typeface="+mn-ea"/>
        <a:cs typeface="+mn-cs"/>
      </a:defRPr>
    </a:lvl8pPr>
    <a:lvl9pPr marL="3657600" algn="l" defTabSz="457200" rtl="0" eaLnBrk="1" latinLnBrk="0" hangingPunct="1">
      <a:defRPr sz="2200" i="1" kern="1200">
        <a:solidFill>
          <a:schemeClr val="bg1"/>
        </a:solidFill>
        <a:latin typeface="Myriad Web"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100"/>
    <a:srgbClr val="003300"/>
    <a:srgbClr val="0F3B00"/>
    <a:srgbClr val="FBB7B7"/>
    <a:srgbClr val="FF6666"/>
    <a:srgbClr val="FF0000"/>
    <a:srgbClr val="FF0080"/>
    <a:srgbClr val="DADD34"/>
    <a:srgbClr val="470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0" autoAdjust="0"/>
    <p:restoredTop sz="95188" autoAdjust="0"/>
  </p:normalViewPr>
  <p:slideViewPr>
    <p:cSldViewPr>
      <p:cViewPr>
        <p:scale>
          <a:sx n="103" d="100"/>
          <a:sy n="103" d="100"/>
        </p:scale>
        <p:origin x="-1240" y="-80"/>
      </p:cViewPr>
      <p:guideLst>
        <p:guide orient="horz" pos="2160"/>
        <p:guide pos="2880"/>
      </p:guideLst>
    </p:cSldViewPr>
  </p:slideViewPr>
  <p:outlineViewPr>
    <p:cViewPr varScale="1">
      <p:scale>
        <a:sx n="170" d="200"/>
        <a:sy n="170" d="200"/>
      </p:scale>
      <p:origin x="0" y="11072"/>
    </p:cViewPr>
  </p:outlineViewPr>
  <p:notesTextViewPr>
    <p:cViewPr>
      <p:scale>
        <a:sx n="100" d="100"/>
        <a:sy n="100" d="100"/>
      </p:scale>
      <p:origin x="0" y="0"/>
    </p:cViewPr>
  </p:notesTextViewPr>
  <p:notesViewPr>
    <p:cSldViewPr>
      <p:cViewPr varScale="1">
        <p:scale>
          <a:sx n="59" d="100"/>
          <a:sy n="59" d="100"/>
        </p:scale>
        <p:origin x="-1752" y="-72"/>
      </p:cViewPr>
      <p:guideLst>
        <p:guide orient="horz" pos="1972"/>
        <p:guide pos="3154"/>
      </p:guideLst>
    </p:cSldViewPr>
  </p:notes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presProps" Target="presProps.xml"/><Relationship Id="rId102" Type="http://schemas.openxmlformats.org/officeDocument/2006/relationships/viewProps" Target="viewProps.xml"/><Relationship Id="rId103" Type="http://schemas.openxmlformats.org/officeDocument/2006/relationships/theme" Target="theme/theme1.xml"/><Relationship Id="rId10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notesMaster" Target="notesMasters/notesMaster1.xml"/><Relationship Id="rId99" Type="http://schemas.openxmlformats.org/officeDocument/2006/relationships/handoutMaster" Target="handoutMasters/handout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printerSettings" Target="printerSettings/printerSettings1.bin"/><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0624" cy="34024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622109" y="0"/>
            <a:ext cx="4300622" cy="340240"/>
          </a:xfrm>
          <a:prstGeom prst="rect">
            <a:avLst/>
          </a:prstGeom>
        </p:spPr>
        <p:txBody>
          <a:bodyPr vert="horz" lIns="91440" tIns="45720" rIns="91440" bIns="45720" rtlCol="0"/>
          <a:lstStyle>
            <a:lvl1pPr algn="r">
              <a:defRPr sz="1200"/>
            </a:lvl1pPr>
          </a:lstStyle>
          <a:p>
            <a:fld id="{4E0FDDF2-C6EA-E74A-AE03-E3FFBD43675E}" type="datetimeFigureOut">
              <a:rPr lang="en-US" smtClean="0"/>
              <a:t>17/11/2011</a:t>
            </a:fld>
            <a:endParaRPr lang="en-US"/>
          </a:p>
        </p:txBody>
      </p:sp>
      <p:sp>
        <p:nvSpPr>
          <p:cNvPr id="4" name="Footer Placeholder 3"/>
          <p:cNvSpPr>
            <a:spLocks noGrp="1"/>
          </p:cNvSpPr>
          <p:nvPr>
            <p:ph type="ftr" sz="quarter" idx="2"/>
          </p:nvPr>
        </p:nvSpPr>
        <p:spPr>
          <a:xfrm>
            <a:off x="1" y="6454762"/>
            <a:ext cx="4300624" cy="34024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622109" y="6454762"/>
            <a:ext cx="4300622" cy="340240"/>
          </a:xfrm>
          <a:prstGeom prst="rect">
            <a:avLst/>
          </a:prstGeom>
        </p:spPr>
        <p:txBody>
          <a:bodyPr vert="horz" lIns="91440" tIns="45720" rIns="91440" bIns="45720" rtlCol="0" anchor="b"/>
          <a:lstStyle>
            <a:lvl1pPr algn="r">
              <a:defRPr sz="1200"/>
            </a:lvl1pPr>
          </a:lstStyle>
          <a:p>
            <a:fld id="{001C0338-6385-944D-8706-B32062A53F56}" type="slidenum">
              <a:rPr lang="en-US" smtClean="0"/>
              <a:t>‹#›</a:t>
            </a:fld>
            <a:endParaRPr lang="en-US"/>
          </a:p>
        </p:txBody>
      </p:sp>
    </p:spTree>
    <p:extLst>
      <p:ext uri="{BB962C8B-B14F-4D97-AF65-F5344CB8AC3E}">
        <p14:creationId xmlns:p14="http://schemas.microsoft.com/office/powerpoint/2010/main" val="11187533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9925050" cy="6796088"/>
          </a:xfrm>
          <a:prstGeom prst="roundRect">
            <a:avLst>
              <a:gd name="adj" fmla="val 23"/>
            </a:avLst>
          </a:prstGeom>
          <a:solidFill>
            <a:srgbClr val="FFFFFF"/>
          </a:solidFill>
          <a:ln w="9525">
            <a:noFill/>
            <a:round/>
            <a:headEnd/>
            <a:tailEnd/>
          </a:ln>
          <a:effectLst/>
        </p:spPr>
        <p:txBody>
          <a:bodyPr wrap="none" anchor="ctr">
            <a:prstTxWarp prst="textNoShape">
              <a:avLst/>
            </a:prstTxWarp>
          </a:bodyPr>
          <a:lstStyle/>
          <a:p>
            <a:endParaRPr lang="en-US"/>
          </a:p>
        </p:txBody>
      </p:sp>
      <p:sp>
        <p:nvSpPr>
          <p:cNvPr id="2050" name="Text Box 2"/>
          <p:cNvSpPr txBox="1">
            <a:spLocks noChangeArrowheads="1"/>
          </p:cNvSpPr>
          <p:nvPr/>
        </p:nvSpPr>
        <p:spPr bwMode="auto">
          <a:xfrm>
            <a:off x="0"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1" name="Text Box 3"/>
          <p:cNvSpPr txBox="1">
            <a:spLocks noChangeArrowheads="1"/>
          </p:cNvSpPr>
          <p:nvPr/>
        </p:nvSpPr>
        <p:spPr bwMode="auto">
          <a:xfrm>
            <a:off x="5622109"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2" name="Rectangle 4"/>
          <p:cNvSpPr>
            <a:spLocks noGrp="1" noRot="1" noChangeAspect="1" noChangeArrowheads="1"/>
          </p:cNvSpPr>
          <p:nvPr>
            <p:ph type="sldImg"/>
          </p:nvPr>
        </p:nvSpPr>
        <p:spPr bwMode="auto">
          <a:xfrm>
            <a:off x="3263900" y="509588"/>
            <a:ext cx="3397250" cy="2547937"/>
          </a:xfrm>
          <a:prstGeom prst="rect">
            <a:avLst/>
          </a:prstGeom>
          <a:noFill/>
          <a:ln w="9360">
            <a:solidFill>
              <a:srgbClr val="000000"/>
            </a:solidFill>
            <a:miter lim="800000"/>
            <a:headEnd/>
            <a:tailEnd/>
          </a:ln>
          <a:effectLst/>
        </p:spPr>
      </p:sp>
      <p:sp>
        <p:nvSpPr>
          <p:cNvPr id="2053" name="Rectangle 5"/>
          <p:cNvSpPr>
            <a:spLocks noGrp="1" noChangeArrowheads="1"/>
          </p:cNvSpPr>
          <p:nvPr>
            <p:ph type="body"/>
          </p:nvPr>
        </p:nvSpPr>
        <p:spPr bwMode="auto">
          <a:xfrm>
            <a:off x="992273" y="3228468"/>
            <a:ext cx="7940504" cy="305780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en-US"/>
          </a:p>
        </p:txBody>
      </p:sp>
      <p:sp>
        <p:nvSpPr>
          <p:cNvPr id="2054" name="Text Box 6"/>
          <p:cNvSpPr txBox="1">
            <a:spLocks noChangeArrowheads="1"/>
          </p:cNvSpPr>
          <p:nvPr/>
        </p:nvSpPr>
        <p:spPr bwMode="auto">
          <a:xfrm>
            <a:off x="0" y="6454762"/>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5" name="Rectangle 7"/>
          <p:cNvSpPr>
            <a:spLocks noGrp="1" noChangeArrowheads="1"/>
          </p:cNvSpPr>
          <p:nvPr>
            <p:ph type="sldNum"/>
          </p:nvPr>
        </p:nvSpPr>
        <p:spPr bwMode="auto">
          <a:xfrm>
            <a:off x="5622109" y="6454762"/>
            <a:ext cx="4300622" cy="339152"/>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charset="0"/>
                <a:ea typeface="Arial" charset="0"/>
                <a:cs typeface="Arial" charset="0"/>
              </a:defRPr>
            </a:lvl1pPr>
          </a:lstStyle>
          <a:p>
            <a:fld id="{24688D03-F045-B643-BD3A-F95C8B91471A}" type="slidenum">
              <a:rPr lang="en-GB"/>
              <a:pPr/>
              <a:t>‹#›</a:t>
            </a:fld>
            <a:endParaRPr lang="en-GB"/>
          </a:p>
        </p:txBody>
      </p:sp>
    </p:spTree>
    <p:extLst>
      <p:ext uri="{BB962C8B-B14F-4D97-AF65-F5344CB8AC3E}">
        <p14:creationId xmlns:p14="http://schemas.microsoft.com/office/powerpoint/2010/main" val="1986353580"/>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2313" y="509588"/>
            <a:ext cx="3400425" cy="2549525"/>
          </a:xfrm>
        </p:spPr>
      </p:sp>
      <p:sp>
        <p:nvSpPr>
          <p:cNvPr id="3" name="Notes Placeholder 2"/>
          <p:cNvSpPr>
            <a:spLocks noGrp="1"/>
          </p:cNvSpPr>
          <p:nvPr>
            <p:ph type="body" idx="1"/>
          </p:nvPr>
        </p:nvSpPr>
        <p:spPr/>
        <p:txBody>
          <a:bodyPr/>
          <a:lstStyle/>
          <a:p>
            <a:r>
              <a:rPr lang="en-US" baseline="0" dirty="0" smtClean="0"/>
              <a:t>... lets illustrate this with some graphs</a:t>
            </a:r>
          </a:p>
        </p:txBody>
      </p:sp>
      <p:sp>
        <p:nvSpPr>
          <p:cNvPr id="4" name="Slide Number Placeholder 3"/>
          <p:cNvSpPr>
            <a:spLocks noGrp="1"/>
          </p:cNvSpPr>
          <p:nvPr>
            <p:ph type="sldNum" idx="10"/>
          </p:nvPr>
        </p:nvSpPr>
        <p:spPr/>
        <p:txBody>
          <a:bodyPr/>
          <a:lstStyle/>
          <a:p>
            <a:fld id="{24688D03-F045-B643-BD3A-F95C8B91471A}" type="slidenum">
              <a:rPr lang="en-GB" smtClean="0"/>
              <a:pPr/>
              <a:t>50</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This really needs explanation but</a:t>
            </a:r>
            <a:r>
              <a:rPr lang="en-US" baseline="0" dirty="0" smtClean="0"/>
              <a:t> that’s another long story ...</a:t>
            </a: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3900" y="509588"/>
            <a:ext cx="3397250" cy="2547937"/>
          </a:xfrm>
        </p:spPr>
      </p:sp>
      <p:sp>
        <p:nvSpPr>
          <p:cNvPr id="3" name="Notes Placeholder 2"/>
          <p:cNvSpPr>
            <a:spLocks noGrp="1"/>
          </p:cNvSpPr>
          <p:nvPr>
            <p:ph type="body" idx="1"/>
          </p:nvPr>
        </p:nvSpPr>
        <p:spPr/>
        <p:txBody>
          <a:bodyPr/>
          <a:lstStyle/>
          <a:p>
            <a:r>
              <a:rPr lang="en-US" dirty="0" smtClean="0"/>
              <a:t>this illustrates problem of identifying</a:t>
            </a:r>
            <a:r>
              <a:rPr lang="en-US" baseline="0" dirty="0" smtClean="0"/>
              <a:t> particular goals of action</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60</a:t>
            </a:fld>
            <a:endParaRPr lang="en-GB"/>
          </a:p>
        </p:txBody>
      </p:sp>
    </p:spTree>
    <p:extLst>
      <p:ext uri="{BB962C8B-B14F-4D97-AF65-F5344CB8AC3E}">
        <p14:creationId xmlns:p14="http://schemas.microsoft.com/office/powerpoint/2010/main" val="1810166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4</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67</a:t>
            </a:fld>
            <a:endParaRPr lang="en-GB"/>
          </a:p>
        </p:txBody>
      </p:sp>
      <p:sp>
        <p:nvSpPr>
          <p:cNvPr id="23553"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69</a:t>
            </a:fld>
            <a:endParaRPr lang="en-GB"/>
          </a:p>
        </p:txBody>
      </p:sp>
      <p:sp>
        <p:nvSpPr>
          <p:cNvPr id="23553"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to say that there can also be mistakes about identity involving</a:t>
            </a:r>
            <a:r>
              <a:rPr lang="en-US" baseline="0" dirty="0" smtClean="0"/>
              <a:t> compression rather than expansion (the cars)</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74</a:t>
            </a:fld>
            <a:endParaRPr lang="en-GB"/>
          </a:p>
        </p:txBody>
      </p:sp>
    </p:spTree>
    <p:extLst>
      <p:ext uri="{BB962C8B-B14F-4D97-AF65-F5344CB8AC3E}">
        <p14:creationId xmlns:p14="http://schemas.microsoft.com/office/powerpoint/2010/main" val="3271501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First introduce them to a sequence</a:t>
            </a:r>
            <a:r>
              <a:rPr lang="en-US" baseline="0" dirty="0" smtClean="0"/>
              <a:t> in three slides ... [large pictures so hopefully everyone can see what’s going on]</a:t>
            </a:r>
          </a:p>
          <a:p>
            <a:r>
              <a:rPr lang="en-US" baseline="0" dirty="0" smtClean="0"/>
              <a:t>These are all from the subject’s point of view.</a:t>
            </a:r>
          </a:p>
          <a:p>
            <a:r>
              <a:rPr lang="en-US" baseline="0" dirty="0" smtClean="0"/>
              <a:t>We’re going to start with what looks almost exactly like the test condition from a standard false belief task.</a:t>
            </a:r>
          </a:p>
          <a:p>
            <a:r>
              <a:rPr lang="en-US" baseline="0" dirty="0" smtClean="0"/>
              <a:t>(1) The observer watches as his car disappears behind a barrier on your [audience’s] left</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75</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First introduce them to a sequence</a:t>
            </a:r>
            <a:r>
              <a:rPr lang="en-US" baseline="0" dirty="0" smtClean="0"/>
              <a:t> in three slides ... [large pictures so hopefully everyone can see what’s going on]</a:t>
            </a:r>
          </a:p>
          <a:p>
            <a:r>
              <a:rPr lang="en-US" baseline="0" dirty="0" smtClean="0"/>
              <a:t>These are all from the subject’s point of view.</a:t>
            </a:r>
          </a:p>
          <a:p>
            <a:r>
              <a:rPr lang="en-US" baseline="0" dirty="0" smtClean="0"/>
              <a:t>We’re going to start with what looks almost exactly like the test condition from a standard false belief task.</a:t>
            </a:r>
          </a:p>
          <a:p>
            <a:r>
              <a:rPr lang="en-US" baseline="0" dirty="0" smtClean="0"/>
              <a:t>(1) The observer watches as his car disappears behind a barrier on your [audience’s] left</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76</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(2) a telephone rings and the observer</a:t>
            </a:r>
            <a:r>
              <a:rPr lang="en-US" baseline="0" dirty="0" smtClean="0"/>
              <a:t> is distracted ... meanwhile the cars silently swap places (they’re electric cars, </a:t>
            </a:r>
            <a:r>
              <a:rPr lang="en-US" baseline="0" dirty="0" err="1" smtClean="0"/>
              <a:t>natch</a:t>
            </a:r>
            <a:r>
              <a:rPr lang="en-US" baseline="0" dirty="0" smtClean="0"/>
              <a:t>).</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77</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(3) the observer comes back and wants to get her car (note</a:t>
            </a:r>
            <a:r>
              <a:rPr lang="en-US" baseline="0" dirty="0" smtClean="0"/>
              <a:t> the raised hand).  Where do subjects look?  They know that the observer’s car is actually behind the barrier.  They are also in a position to know that the observer might not know this and might mistakenly think that his car is the one on subject’s LEFT.  </a:t>
            </a:r>
          </a:p>
          <a:p>
            <a:endParaRPr lang="en-US" baseline="0"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78</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(3) the observer comes back and wants to get her car (note</a:t>
            </a:r>
            <a:r>
              <a:rPr lang="en-US" baseline="0" dirty="0" smtClean="0"/>
              <a:t> the raised hand).  Where do subjects look?  They know that the observer’s car is actually behind the barrier.  They are also in a position to know that the observer might not know this and might mistakenly think that his car is the one on subject’s LEFT.  </a:t>
            </a:r>
          </a:p>
          <a:p>
            <a:endParaRPr lang="en-US" baseline="0"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79</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(3) the observer comes back and wants to get her car (note</a:t>
            </a:r>
            <a:r>
              <a:rPr lang="en-US" baseline="0" dirty="0" smtClean="0"/>
              <a:t> the raised hand).  Where do subjects look?  They know that the observer’s car is actually behind the barrier.  They are also in a position to know that the observer might not know this and might mistakenly think that his car is the one on subject’s LEFT.  </a:t>
            </a:r>
          </a:p>
          <a:p>
            <a:endParaRPr lang="en-US" baseline="0"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80</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(3) the observer comes back and wants to get her car (note</a:t>
            </a:r>
            <a:r>
              <a:rPr lang="en-US" baseline="0" dirty="0" smtClean="0"/>
              <a:t> the raised hand).  Where do subjects look?  They know that the observer’s car is actually behind the barrier.  They are also in a position to know that the observer might not know this and might mistakenly think that his car is the one on subject’s LEFT.  </a:t>
            </a:r>
          </a:p>
          <a:p>
            <a:endParaRPr lang="en-US" baseline="0"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81</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5</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(3) the observer comes back and wants to get her car (note</a:t>
            </a:r>
            <a:r>
              <a:rPr lang="en-US" baseline="0" dirty="0" smtClean="0"/>
              <a:t> the raised hand).  Where do subjects look?  They know that the observer’s car is actually behind the barrier.  They are also in a position to know that the observer might not know this and might mistakenly think that his car is the one on subject’s LEFT.  </a:t>
            </a:r>
          </a:p>
          <a:p>
            <a:endParaRPr lang="en-US" baseline="0"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82</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Here’s the</a:t>
            </a:r>
            <a:r>
              <a:rPr lang="en-US" baseline="0" dirty="0" smtClean="0"/>
              <a:t> whole sequence again, smaller.</a:t>
            </a:r>
          </a:p>
          <a:p>
            <a:r>
              <a:rPr lang="en-US" baseline="0" dirty="0" smtClean="0"/>
              <a:t>If we were doing a standard false belief test, we could compare where people look in this sequence with where they look in another sequence in which the observer doesn’t turn away in the second scene.</a:t>
            </a:r>
          </a:p>
          <a:p>
            <a:r>
              <a:rPr lang="en-US" baseline="0" dirty="0" smtClean="0"/>
              <a:t>If subjects can track false beliefs,  we would expect them to be more likely to look towards SUBEJECTS-LEFT location in the depicted narrative than in the control version where the subject is not distracted by the telephone and so does not look away.</a:t>
            </a:r>
          </a:p>
          <a:p>
            <a:r>
              <a:rPr lang="en-US" baseline="0" dirty="0" smtClean="0"/>
              <a:t>So this is almost a standard false belief task.</a:t>
            </a:r>
          </a:p>
          <a:p>
            <a:r>
              <a:rPr lang="en-US" baseline="0" dirty="0" smtClean="0"/>
              <a:t>And like all standard false belief tasks, it requires tracking false beliefs about location only; it doesn’t require tracking false beliefs about registration.</a:t>
            </a:r>
          </a:p>
          <a:p>
            <a:r>
              <a:rPr lang="en-US" baseline="0" dirty="0" smtClean="0"/>
              <a:t>Now consider a tiny variation ...</a:t>
            </a:r>
          </a:p>
          <a:p>
            <a:endParaRPr lang="en-US" baseline="0" dirty="0" smtClean="0"/>
          </a:p>
        </p:txBody>
      </p:sp>
      <p:sp>
        <p:nvSpPr>
          <p:cNvPr id="4" name="Slide Number Placeholder 3"/>
          <p:cNvSpPr>
            <a:spLocks noGrp="1"/>
          </p:cNvSpPr>
          <p:nvPr>
            <p:ph type="sldNum" idx="10"/>
          </p:nvPr>
        </p:nvSpPr>
        <p:spPr/>
        <p:txBody>
          <a:bodyPr/>
          <a:lstStyle/>
          <a:p>
            <a:fld id="{24688D03-F045-B643-BD3A-F95C8B91471A}" type="slidenum">
              <a:rPr lang="en-GB" smtClean="0"/>
              <a:pPr/>
              <a:t>83</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the middle</a:t>
            </a:r>
            <a:r>
              <a:rPr lang="en-US" baseline="0" dirty="0" smtClean="0"/>
              <a:t> vertical sequence is just like the right vertical sequence except that one of the barriers has been removed.</a:t>
            </a:r>
          </a:p>
          <a:p>
            <a:r>
              <a:rPr lang="en-US" baseline="0" dirty="0" smtClean="0"/>
              <a:t>Now there are two ways of thinking about this.</a:t>
            </a:r>
          </a:p>
          <a:p>
            <a:r>
              <a:rPr lang="en-US" baseline="0" dirty="0" smtClean="0"/>
              <a:t>On one way of thinking about it, there is no reason to think that the observer has a false belief because in the final scene (of the middle sequence) he’s looking right at a car which is not his own.</a:t>
            </a:r>
          </a:p>
          <a:p>
            <a:r>
              <a:rPr lang="en-US" baseline="0" dirty="0" smtClean="0"/>
              <a:t>But if you think about this more carefully, that isn’t quite right because the car he’s looking at, although not his own, is visually indistinguishable from his own.  So he might well believe, falsely, that his car on SUBJECTS-LEFT is actually his car.</a:t>
            </a:r>
          </a:p>
          <a:p>
            <a:r>
              <a:rPr lang="en-US" baseline="0" dirty="0" smtClean="0"/>
              <a:t>So where subjects are capable of tracking false beliefs involving identity &amp; where they realize that the cars are visually indistinguishable, they should be able to predict an incorrect reach.</a:t>
            </a:r>
          </a:p>
          <a:p>
            <a:r>
              <a:rPr lang="en-US" baseline="0" dirty="0" smtClean="0"/>
              <a:t>But if subjects are not tracking about false beliefs about identity, then they will think that the observer will be able to retrieve his car from its actual location.</a:t>
            </a:r>
          </a:p>
        </p:txBody>
      </p:sp>
      <p:sp>
        <p:nvSpPr>
          <p:cNvPr id="4" name="Slide Number Placeholder 3"/>
          <p:cNvSpPr>
            <a:spLocks noGrp="1"/>
          </p:cNvSpPr>
          <p:nvPr>
            <p:ph type="sldNum" idx="10"/>
          </p:nvPr>
        </p:nvSpPr>
        <p:spPr/>
        <p:txBody>
          <a:bodyPr/>
          <a:lstStyle/>
          <a:p>
            <a:fld id="{24688D03-F045-B643-BD3A-F95C8B91471A}" type="slidenum">
              <a:rPr lang="en-GB" smtClean="0"/>
              <a:pPr/>
              <a:t>84</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85</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86</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87</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88</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89</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90</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91</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6</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92</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now consider a third variation ...</a:t>
            </a:r>
            <a:endParaRPr lang="en-US" baseline="0" dirty="0" smtClean="0"/>
          </a:p>
        </p:txBody>
      </p:sp>
      <p:sp>
        <p:nvSpPr>
          <p:cNvPr id="4" name="Slide Number Placeholder 3"/>
          <p:cNvSpPr>
            <a:spLocks noGrp="1"/>
          </p:cNvSpPr>
          <p:nvPr>
            <p:ph type="sldNum" idx="10"/>
          </p:nvPr>
        </p:nvSpPr>
        <p:spPr/>
        <p:txBody>
          <a:bodyPr/>
          <a:lstStyle/>
          <a:p>
            <a:fld id="{24688D03-F045-B643-BD3A-F95C8B91471A}" type="slidenum">
              <a:rPr lang="en-GB" smtClean="0"/>
              <a:pPr/>
              <a:t>93</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baseline="0" dirty="0" smtClean="0"/>
              <a:t>The new sequence is the one on your [the audience’s] left.  </a:t>
            </a:r>
          </a:p>
          <a:p>
            <a:r>
              <a:rPr lang="en-US" baseline="0" dirty="0" smtClean="0"/>
              <a:t>Here the two cars are visibly distinguishable.</a:t>
            </a:r>
          </a:p>
          <a:p>
            <a:r>
              <a:rPr lang="en-US" baseline="0" dirty="0" smtClean="0"/>
              <a:t>To us it probably seems obvious that, in the left vertical sequence, the observer will reach behind the barrier.  Whereas this is not nearly so obvious in the middle vertical sequence.  But now consider someone incapable of reasoning about false beliefs involving identity.  From her point of view, the two sequences are not different.  To her what matters is just that numerically distinct objects appear on the left.  So (assuming she doesn’t lose track of the objects) she has no more reason to think that the observer will reach behind the barrier in the middle sequence than she does in the left sequence.</a:t>
            </a:r>
          </a:p>
        </p:txBody>
      </p:sp>
      <p:sp>
        <p:nvSpPr>
          <p:cNvPr id="4" name="Slide Number Placeholder 3"/>
          <p:cNvSpPr>
            <a:spLocks noGrp="1"/>
          </p:cNvSpPr>
          <p:nvPr>
            <p:ph type="sldNum" idx="10"/>
          </p:nvPr>
        </p:nvSpPr>
        <p:spPr/>
        <p:txBody>
          <a:bodyPr/>
          <a:lstStyle/>
          <a:p>
            <a:fld id="{24688D03-F045-B643-BD3A-F95C8B91471A}" type="slidenum">
              <a:rPr lang="en-GB" smtClean="0"/>
              <a:pPr/>
              <a:t>94</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baseline="0" dirty="0" smtClean="0"/>
              <a:t>... lets illustrate this with some graphs</a:t>
            </a:r>
          </a:p>
        </p:txBody>
      </p:sp>
      <p:sp>
        <p:nvSpPr>
          <p:cNvPr id="4" name="Slide Number Placeholder 3"/>
          <p:cNvSpPr>
            <a:spLocks noGrp="1"/>
          </p:cNvSpPr>
          <p:nvPr>
            <p:ph type="sldNum" idx="10"/>
          </p:nvPr>
        </p:nvSpPr>
        <p:spPr/>
        <p:txBody>
          <a:bodyPr/>
          <a:lstStyle/>
          <a:p>
            <a:fld id="{24688D03-F045-B643-BD3A-F95C8B91471A}" type="slidenum">
              <a:rPr lang="en-GB" smtClean="0"/>
              <a:pPr/>
              <a:t>95</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baseline="0" dirty="0" smtClean="0"/>
              <a:t>... lets illustrate this with some graphs</a:t>
            </a:r>
          </a:p>
        </p:txBody>
      </p:sp>
      <p:sp>
        <p:nvSpPr>
          <p:cNvPr id="4" name="Slide Number Placeholder 3"/>
          <p:cNvSpPr>
            <a:spLocks noGrp="1"/>
          </p:cNvSpPr>
          <p:nvPr>
            <p:ph type="sldNum" idx="10"/>
          </p:nvPr>
        </p:nvSpPr>
        <p:spPr/>
        <p:txBody>
          <a:bodyPr/>
          <a:lstStyle/>
          <a:p>
            <a:fld id="{24688D03-F045-B643-BD3A-F95C8B91471A}" type="slidenum">
              <a:rPr lang="en-GB" smtClean="0"/>
              <a:pPr/>
              <a:t>96</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fld id="{9C96DDB7-5383-CA45-AD3D-5196D0FCCB9A}" type="slidenum">
              <a:rPr lang="en-GB"/>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E2727F65-CFBD-7B43-9322-F698D8F3C317}" type="slidenum">
              <a:rPr lang="en-GB"/>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0"/>
            <a:ext cx="2055813" cy="5849937"/>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40"/>
            <a:ext cx="6019800" cy="5849937"/>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6EC32BFB-CBF2-654C-B5C8-1CDFD3505040}" type="slidenum">
              <a:rPr lang="en-GB"/>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5AA26255-1DD8-884C-AD22-BA390A2AFD6C}" type="slidenum">
              <a:rPr lang="en-GB"/>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
        <p:nvSpPr>
          <p:cNvPr id="4" name="Slide Number Placeholder 3"/>
          <p:cNvSpPr>
            <a:spLocks noGrp="1"/>
          </p:cNvSpPr>
          <p:nvPr>
            <p:ph type="sldNum" idx="10"/>
          </p:nvPr>
        </p:nvSpPr>
        <p:spPr/>
        <p:txBody>
          <a:bodyPr/>
          <a:lstStyle>
            <a:lvl1pPr>
              <a:defRPr smtClean="0"/>
            </a:lvl1pPr>
          </a:lstStyle>
          <a:p>
            <a:fld id="{ABEC096B-64A2-7B44-875A-6A9EE250669C}" type="slidenum">
              <a:rPr lang="en-GB"/>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1" y="1600202"/>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6613" y="1600202"/>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Slide Number Placeholder 4"/>
          <p:cNvSpPr>
            <a:spLocks noGrp="1"/>
          </p:cNvSpPr>
          <p:nvPr>
            <p:ph type="sldNum" idx="10"/>
          </p:nvPr>
        </p:nvSpPr>
        <p:spPr/>
        <p:txBody>
          <a:bodyPr/>
          <a:lstStyle>
            <a:lvl1pPr>
              <a:defRPr smtClean="0"/>
            </a:lvl1pPr>
          </a:lstStyle>
          <a:p>
            <a:fld id="{DC2370D3-9E53-A24E-98F4-CB586A07843D}" type="slidenum">
              <a:rPr lang="en-GB"/>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idx="10"/>
          </p:nvPr>
        </p:nvSpPr>
        <p:spPr/>
        <p:txBody>
          <a:bodyPr/>
          <a:lstStyle>
            <a:lvl1pPr>
              <a:defRPr smtClean="0"/>
            </a:lvl1pPr>
          </a:lstStyle>
          <a:p>
            <a:fld id="{1D0F75B7-7646-154B-BC7D-5F83700AF1EA}" type="slidenum">
              <a:rPr lang="en-GB"/>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fld id="{80E5B2F3-B621-B146-B91D-6D8C2EE9574A}" type="slidenum">
              <a:rPr lang="en-GB"/>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fld id="{39FA33B3-5ED0-C34D-B375-AF24041DBFE4}" type="slidenum">
              <a:rPr lang="en-GB"/>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D6CBCF18-5E33-6E4D-ACAC-1EEF9BC3580E}" type="slidenum">
              <a:rPr lang="en-GB"/>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809F3D21-02CA-4945-8B05-F691DF056F1C}" type="slidenum">
              <a:rPr lang="en-GB"/>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457201" y="274638"/>
            <a:ext cx="8228013" cy="1141412"/>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p>
            <a:pPr lvl="0"/>
            <a:r>
              <a:rPr lang="en-GB"/>
              <a:t>Click to edit the title text format</a:t>
            </a:r>
          </a:p>
        </p:txBody>
      </p:sp>
      <p:sp>
        <p:nvSpPr>
          <p:cNvPr id="1026" name="Rectangle 2"/>
          <p:cNvSpPr>
            <a:spLocks noGrp="1" noChangeArrowheads="1"/>
          </p:cNvSpPr>
          <p:nvPr>
            <p:ph type="body" idx="1"/>
          </p:nvPr>
        </p:nvSpPr>
        <p:spPr bwMode="auto">
          <a:xfrm>
            <a:off x="457201" y="1600202"/>
            <a:ext cx="8228013" cy="452437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1027" name="Text Box 3"/>
          <p:cNvSpPr txBox="1">
            <a:spLocks noChangeArrowheads="1"/>
          </p:cNvSpPr>
          <p:nvPr/>
        </p:nvSpPr>
        <p:spPr bwMode="auto">
          <a:xfrm>
            <a:off x="457200" y="6245225"/>
            <a:ext cx="2133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8" name="Text Box 4"/>
          <p:cNvSpPr txBox="1">
            <a:spLocks noChangeArrowheads="1"/>
          </p:cNvSpPr>
          <p:nvPr/>
        </p:nvSpPr>
        <p:spPr bwMode="auto">
          <a:xfrm>
            <a:off x="3124200" y="6245225"/>
            <a:ext cx="2895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9" name="Rectangle 5"/>
          <p:cNvSpPr>
            <a:spLocks noGrp="1" noChangeArrowheads="1"/>
          </p:cNvSpPr>
          <p:nvPr>
            <p:ph type="sldNum"/>
          </p:nvPr>
        </p:nvSpPr>
        <p:spPr bwMode="auto">
          <a:xfrm>
            <a:off x="6553201" y="6245227"/>
            <a:ext cx="2132013" cy="47466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mn-lt"/>
                <a:ea typeface="+mn-ea"/>
                <a:cs typeface="+mn-cs"/>
              </a:defRPr>
            </a:lvl1pPr>
          </a:lstStyle>
          <a:p>
            <a:fld id="{CA622B62-27B7-D444-97B6-2EBD5876234C}" type="slidenum">
              <a:rPr lang="en-GB"/>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mj-lt"/>
          <a:ea typeface="+mj-ea"/>
          <a:cs typeface="+mj-cs"/>
        </a:defRPr>
      </a:lvl1pPr>
      <a:lvl2pPr marL="742950" indent="-28575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2pPr>
      <a:lvl3pPr marL="1143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3pPr>
      <a:lvl4pPr marL="1600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4pPr>
      <a:lvl5pPr marL="20574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5pPr>
      <a:lvl6pPr marL="25146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6pPr>
      <a:lvl7pPr marL="29718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7pPr>
      <a:lvl8pPr marL="3429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8pPr>
      <a:lvl9pPr marL="3886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charset="0"/>
        <a:defRPr sz="3200">
          <a:solidFill>
            <a:srgbClr val="000000"/>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charset="0"/>
        <a:defRPr sz="2800">
          <a:solidFill>
            <a:srgbClr val="00000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charset="0"/>
        <a:defRPr sz="2400">
          <a:solidFill>
            <a:srgbClr val="000000"/>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5pPr>
      <a:lvl6pPr marL="25146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1.wdp"/><Relationship Id="rId5" Type="http://schemas.openxmlformats.org/officeDocument/2006/relationships/image" Target="../media/image6.png"/><Relationship Id="rId6" Type="http://schemas.microsoft.com/office/2007/relationships/hdphoto" Target="../media/hdphoto2.wdp"/><Relationship Id="rId7" Type="http://schemas.openxmlformats.org/officeDocument/2006/relationships/image" Target="../media/image7.png"/><Relationship Id="rId8" Type="http://schemas.microsoft.com/office/2007/relationships/hdphoto" Target="../media/hdphoto3.wdp"/><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36.xml.rels><?xml version="1.0" encoding="UTF-8" standalone="yes"?>
<Relationships xmlns="http://schemas.openxmlformats.org/package/2006/relationships"><Relationship Id="rId3" Type="http://schemas.openxmlformats.org/officeDocument/2006/relationships/image" Target="../media/image10.jpeg"/><Relationship Id="rId4" Type="http://schemas.microsoft.com/office/2007/relationships/hdphoto" Target="../media/hdphoto4.wdp"/><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image" Target="../media/image10.jpeg"/><Relationship Id="rId4" Type="http://schemas.microsoft.com/office/2007/relationships/hdphoto" Target="../media/hdphoto4.wdp"/><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41.xml.rels><?xml version="1.0" encoding="UTF-8" standalone="yes"?>
<Relationships xmlns="http://schemas.openxmlformats.org/package/2006/relationships"><Relationship Id="rId3" Type="http://schemas.microsoft.com/office/2007/relationships/hdphoto" Target="../media/hdphoto4.wdp"/><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image" Target="../media/image10.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microsoft.com/office/2007/relationships/hdphoto" Target="../media/hdphoto5.wdp"/><Relationship Id="rId9"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jpeg"/></Relationships>
</file>

<file path=ppt/slides/_rels/slide53.xml.rels><?xml version="1.0" encoding="UTF-8" standalone="yes"?>
<Relationships xmlns="http://schemas.openxmlformats.org/package/2006/relationships"><Relationship Id="rId11" Type="http://schemas.openxmlformats.org/officeDocument/2006/relationships/image" Target="../media/image25.png"/><Relationship Id="rId12" Type="http://schemas.microsoft.com/office/2007/relationships/hdphoto" Target="../media/hdphoto10.wdp"/><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1.png"/><Relationship Id="rId4" Type="http://schemas.microsoft.com/office/2007/relationships/hdphoto" Target="../media/hdphoto6.wdp"/><Relationship Id="rId5" Type="http://schemas.openxmlformats.org/officeDocument/2006/relationships/image" Target="../media/image22.png"/><Relationship Id="rId6" Type="http://schemas.microsoft.com/office/2007/relationships/hdphoto" Target="../media/hdphoto7.wdp"/><Relationship Id="rId7" Type="http://schemas.openxmlformats.org/officeDocument/2006/relationships/image" Target="../media/image23.png"/><Relationship Id="rId8" Type="http://schemas.microsoft.com/office/2007/relationships/hdphoto" Target="../media/hdphoto8.wdp"/><Relationship Id="rId9" Type="http://schemas.openxmlformats.org/officeDocument/2006/relationships/image" Target="../media/image24.png"/><Relationship Id="rId10" Type="http://schemas.microsoft.com/office/2007/relationships/hdphoto" Target="../media/hdphoto9.wdp"/></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 Id="rId3" Type="http://schemas.openxmlformats.org/officeDocument/2006/relationships/image" Target="../media/image2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 Id="rId3" Type="http://schemas.openxmlformats.org/officeDocument/2006/relationships/image" Target="../media/image2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 Id="rId3" Type="http://schemas.openxmlformats.org/officeDocument/2006/relationships/image" Target="../media/image2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8.jpeg"/></Relationships>
</file>

<file path=ppt/slides/_rels/slide68.xml.rels><?xml version="1.0" encoding="UTF-8" standalone="yes"?>
<Relationships xmlns="http://schemas.openxmlformats.org/package/2006/relationships"><Relationship Id="rId3" Type="http://schemas.openxmlformats.org/officeDocument/2006/relationships/image" Target="../media/image29.png"/><Relationship Id="rId4" Type="http://schemas.microsoft.com/office/2007/relationships/hdphoto" Target="../media/hdphoto11.wdp"/><Relationship Id="rId1" Type="http://schemas.openxmlformats.org/officeDocument/2006/relationships/slideLayout" Target="../slideLayouts/slideLayout1.xml"/><Relationship Id="rId2" Type="http://schemas.openxmlformats.org/officeDocument/2006/relationships/image" Target="../media/image28.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7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8.png"/><Relationship Id="rId5" Type="http://schemas.microsoft.com/office/2007/relationships/hdphoto" Target="../media/hdphoto5.wdp"/><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7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7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7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8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82.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8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8.png"/><Relationship Id="rId7" Type="http://schemas.microsoft.com/office/2007/relationships/hdphoto" Target="../media/hdphoto5.wdp"/><Relationship Id="rId8"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8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8.png"/><Relationship Id="rId7" Type="http://schemas.microsoft.com/office/2007/relationships/hdphoto" Target="../media/hdphoto5.wdp"/><Relationship Id="rId8"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8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8.png"/><Relationship Id="rId7" Type="http://schemas.microsoft.com/office/2007/relationships/hdphoto" Target="../media/hdphoto5.wdp"/><Relationship Id="rId8"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8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8.png"/><Relationship Id="rId7" Type="http://schemas.microsoft.com/office/2007/relationships/hdphoto" Target="../media/hdphoto5.wdp"/><Relationship Id="rId8"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8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8.png"/><Relationship Id="rId7" Type="http://schemas.microsoft.com/office/2007/relationships/hdphoto" Target="../media/hdphoto5.wdp"/><Relationship Id="rId8"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8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8.png"/><Relationship Id="rId7" Type="http://schemas.microsoft.com/office/2007/relationships/hdphoto" Target="../media/hdphoto5.wdp"/><Relationship Id="rId8"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8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8.png"/><Relationship Id="rId7" Type="http://schemas.microsoft.com/office/2007/relationships/hdphoto" Target="../media/hdphoto5.wdp"/><Relationship Id="rId8"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8.png"/><Relationship Id="rId7" Type="http://schemas.microsoft.com/office/2007/relationships/hdphoto" Target="../media/hdphoto5.wdp"/><Relationship Id="rId8"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9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8.png"/><Relationship Id="rId7" Type="http://schemas.microsoft.com/office/2007/relationships/hdphoto" Target="../media/hdphoto5.wdp"/><Relationship Id="rId8"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9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8.png"/><Relationship Id="rId7" Type="http://schemas.microsoft.com/office/2007/relationships/hdphoto" Target="../media/hdphoto5.wdp"/><Relationship Id="rId8"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9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8.png"/><Relationship Id="rId7" Type="http://schemas.microsoft.com/office/2007/relationships/hdphoto" Target="../media/hdphoto5.wdp"/><Relationship Id="rId8"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9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microsoft.com/office/2007/relationships/hdphoto" Target="../media/hdphoto5.wdp"/><Relationship Id="rId9"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9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microsoft.com/office/2007/relationships/hdphoto" Target="../media/hdphoto5.wdp"/><Relationship Id="rId9"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9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microsoft.com/office/2007/relationships/hdphoto" Target="../media/hdphoto5.wdp"/><Relationship Id="rId9"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nimal theory of mind and joint action stirl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 Box 5"/>
          <p:cNvSpPr txBox="1">
            <a:spLocks noChangeArrowheads="1"/>
          </p:cNvSpPr>
          <p:nvPr/>
        </p:nvSpPr>
        <p:spPr bwMode="auto">
          <a:xfrm>
            <a:off x="-756592" y="2007559"/>
            <a:ext cx="3208227" cy="3941721"/>
          </a:xfrm>
          <a:prstGeom prst="rect">
            <a:avLst/>
          </a:prstGeom>
          <a:noFill/>
          <a:ln w="9525">
            <a:noFill/>
            <a:round/>
            <a:headEnd/>
            <a:tailEnd/>
          </a:ln>
          <a:effectLst>
            <a:outerShdw blurRad="50800" dist="38100" dir="2700000">
              <a:srgbClr val="000000">
                <a:alpha val="81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5000" i="0" dirty="0" smtClean="0">
                <a:solidFill>
                  <a:srgbClr val="FFFFFF"/>
                </a:solidFill>
                <a:effectLst>
                  <a:glow rad="101600">
                    <a:schemeClr val="tx1">
                      <a:alpha val="75000"/>
                    </a:schemeClr>
                  </a:glow>
                </a:effectLst>
                <a:latin typeface="Sabon LT Std"/>
                <a:ea typeface="Arial" charset="0"/>
                <a:cs typeface="Sabon LT Std"/>
              </a:rPr>
              <a:t>&amp;</a:t>
            </a:r>
            <a:endParaRPr lang="en-GB" sz="25000" i="0" dirty="0">
              <a:solidFill>
                <a:srgbClr val="FFFFFF"/>
              </a:solidFill>
              <a:effectLst>
                <a:glow rad="101600">
                  <a:schemeClr val="tx1">
                    <a:alpha val="75000"/>
                  </a:schemeClr>
                </a:glow>
              </a:effectLst>
              <a:latin typeface="Sabon LT Std"/>
              <a:ea typeface="Arial" charset="0"/>
              <a:cs typeface="Sabon LT Std"/>
            </a:endParaRPr>
          </a:p>
        </p:txBody>
      </p:sp>
      <p:sp>
        <p:nvSpPr>
          <p:cNvPr id="3" name="Text Box 5"/>
          <p:cNvSpPr txBox="1">
            <a:spLocks noChangeArrowheads="1"/>
          </p:cNvSpPr>
          <p:nvPr/>
        </p:nvSpPr>
        <p:spPr bwMode="auto">
          <a:xfrm>
            <a:off x="1115616" y="3096320"/>
            <a:ext cx="2579851"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FFFFFF"/>
                </a:solidFill>
                <a:effectLst>
                  <a:glow rad="101600">
                    <a:schemeClr val="tx1">
                      <a:alpha val="75000"/>
                    </a:schemeClr>
                  </a:glow>
                </a:effectLst>
                <a:ea typeface="Arial" charset="0"/>
                <a:cs typeface="Arial" charset="0"/>
              </a:rPr>
              <a:t>Minimal</a:t>
            </a:r>
            <a:endParaRPr lang="en-GB" sz="5000" b="1" i="0" dirty="0">
              <a:solidFill>
                <a:srgbClr val="FFFFFF"/>
              </a:solidFill>
              <a:ea typeface="Arial" charset="0"/>
              <a:cs typeface="Arial" charset="0"/>
            </a:endParaRPr>
          </a:p>
        </p:txBody>
      </p:sp>
      <p:sp>
        <p:nvSpPr>
          <p:cNvPr id="4" name="Text Box 5"/>
          <p:cNvSpPr txBox="1">
            <a:spLocks noChangeArrowheads="1"/>
          </p:cNvSpPr>
          <p:nvPr/>
        </p:nvSpPr>
        <p:spPr bwMode="auto">
          <a:xfrm>
            <a:off x="666843" y="3528368"/>
            <a:ext cx="4641962"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FFFFFF"/>
                </a:solidFill>
                <a:effectLst>
                  <a:glow rad="101600">
                    <a:schemeClr val="tx1">
                      <a:alpha val="75000"/>
                    </a:schemeClr>
                  </a:glow>
                </a:effectLst>
                <a:ea typeface="Arial" charset="0"/>
                <a:cs typeface="Arial" charset="0"/>
              </a:rPr>
              <a:t>Theory of Mind</a:t>
            </a:r>
            <a:endParaRPr lang="en-GB" sz="5000" b="1" i="0" dirty="0">
              <a:solidFill>
                <a:srgbClr val="FFFFFF"/>
              </a:solidFill>
              <a:ea typeface="Arial" charset="0"/>
              <a:cs typeface="Arial" charset="0"/>
            </a:endParaRPr>
          </a:p>
        </p:txBody>
      </p:sp>
      <p:sp>
        <p:nvSpPr>
          <p:cNvPr id="6" name="Text Box 5"/>
          <p:cNvSpPr txBox="1">
            <a:spLocks noChangeArrowheads="1"/>
          </p:cNvSpPr>
          <p:nvPr/>
        </p:nvSpPr>
        <p:spPr bwMode="auto">
          <a:xfrm>
            <a:off x="1043608" y="4221088"/>
            <a:ext cx="3684651" cy="863955"/>
          </a:xfrm>
          <a:prstGeom prst="rect">
            <a:avLst/>
          </a:prstGeom>
          <a:noFill/>
          <a:ln w="9525">
            <a:noFill/>
            <a:round/>
            <a:headEnd/>
            <a:tailEnd/>
          </a:ln>
          <a:effectLst>
            <a:outerShdw blurRad="50800" dist="38100" dir="2700000">
              <a:srgbClr val="000000">
                <a:alpha val="81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FFFFFF"/>
                </a:solidFill>
                <a:effectLst>
                  <a:glow rad="101600">
                    <a:schemeClr val="tx1">
                      <a:alpha val="75000"/>
                    </a:schemeClr>
                  </a:glow>
                </a:effectLst>
                <a:ea typeface="Arial" charset="0"/>
                <a:cs typeface="Arial" charset="0"/>
              </a:rPr>
              <a:t>Joint Action</a:t>
            </a:r>
            <a:endParaRPr lang="en-GB" sz="5000" b="1" i="0" dirty="0">
              <a:solidFill>
                <a:srgbClr val="FFFFFF"/>
              </a:solidFill>
              <a:effectLst>
                <a:glow rad="101600">
                  <a:schemeClr val="tx1">
                    <a:alpha val="75000"/>
                  </a:schemeClr>
                </a:glow>
              </a:effectLst>
              <a:ea typeface="Arial" charset="0"/>
              <a:cs typeface="Arial" charset="0"/>
            </a:endParaRPr>
          </a:p>
        </p:txBody>
      </p:sp>
      <p:sp>
        <p:nvSpPr>
          <p:cNvPr id="7" name="Text Box 4"/>
          <p:cNvSpPr txBox="1">
            <a:spLocks noChangeArrowheads="1"/>
          </p:cNvSpPr>
          <p:nvPr/>
        </p:nvSpPr>
        <p:spPr bwMode="auto">
          <a:xfrm>
            <a:off x="251520" y="5076472"/>
            <a:ext cx="5328592"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a:spcBef>
                <a:spcPct val="25000"/>
              </a:spcBef>
            </a:pPr>
            <a:r>
              <a:rPr lang="en-GB" sz="3200" i="0" dirty="0" err="1" smtClean="0">
                <a:effectLst>
                  <a:glow rad="101600">
                    <a:schemeClr val="tx1">
                      <a:alpha val="75000"/>
                    </a:schemeClr>
                  </a:glow>
                </a:effectLst>
              </a:rPr>
              <a:t>s.butterfill@warwick.ac.uk</a:t>
            </a:r>
            <a:endParaRPr lang="en-GB" sz="3200" i="0" dirty="0">
              <a:effectLst>
                <a:glow rad="101600">
                  <a:schemeClr val="tx1">
                    <a:alpha val="75000"/>
                  </a:schemeClr>
                </a:glow>
              </a:effectLst>
            </a:endParaRPr>
          </a:p>
        </p:txBody>
      </p:sp>
    </p:spTree>
    <p:extLst>
      <p:ext uri="{BB962C8B-B14F-4D97-AF65-F5344CB8AC3E}">
        <p14:creationId xmlns:p14="http://schemas.microsoft.com/office/powerpoint/2010/main" val="391137385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5602" name="Text Box 3"/>
          <p:cNvSpPr txBox="1">
            <a:spLocks noChangeArrowheads="1"/>
          </p:cNvSpPr>
          <p:nvPr/>
        </p:nvSpPr>
        <p:spPr bwMode="auto">
          <a:xfrm>
            <a:off x="4932363" y="404813"/>
            <a:ext cx="3816350" cy="491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a:solidFill>
                  <a:schemeClr val="tx1"/>
                </a:solidFill>
              </a:rPr>
              <a:t>Representing perceptions, knowledge states and beliefs is hard, for it requires</a:t>
            </a:r>
          </a:p>
          <a:p>
            <a:pPr eaLnBrk="1" hangingPunct="1">
              <a:spcBef>
                <a:spcPct val="50000"/>
              </a:spcBef>
            </a:pPr>
            <a:r>
              <a:rPr lang="en-GB" i="0" dirty="0">
                <a:solidFill>
                  <a:schemeClr val="tx1"/>
                </a:solidFill>
              </a:rPr>
              <a:t>(a) conceptual sophistication</a:t>
            </a:r>
          </a:p>
          <a:p>
            <a:pPr eaLnBrk="1" hangingPunct="1">
              <a:spcBef>
                <a:spcPct val="25000"/>
              </a:spcBef>
            </a:pPr>
            <a:r>
              <a:rPr lang="en-GB" i="0" dirty="0">
                <a:solidFill>
                  <a:schemeClr val="tx1"/>
                </a:solidFill>
              </a:rPr>
              <a:t>- takes years to develop</a:t>
            </a:r>
          </a:p>
          <a:p>
            <a:pPr eaLnBrk="1" hangingPunct="1">
              <a:spcBef>
                <a:spcPct val="25000"/>
              </a:spcBef>
            </a:pPr>
            <a:r>
              <a:rPr lang="en-GB" i="0" dirty="0">
                <a:solidFill>
                  <a:schemeClr val="tx1"/>
                </a:solidFill>
              </a:rPr>
              <a:t>- development tied to acquisition of  executive function and language</a:t>
            </a:r>
          </a:p>
          <a:p>
            <a:pPr eaLnBrk="1" hangingPunct="1">
              <a:spcBef>
                <a:spcPct val="25000"/>
              </a:spcBef>
            </a:pPr>
            <a:r>
              <a:rPr lang="en-GB" i="0" dirty="0">
                <a:solidFill>
                  <a:schemeClr val="tx1"/>
                </a:solidFill>
              </a:rPr>
              <a:t>- development facilitated by training and siblings</a:t>
            </a:r>
          </a:p>
          <a:p>
            <a:pPr eaLnBrk="1" hangingPunct="1">
              <a:spcBef>
                <a:spcPct val="50000"/>
              </a:spcBef>
            </a:pPr>
            <a:endParaRPr lang="en-GB" i="0" dirty="0">
              <a:solidFill>
                <a:schemeClr val="tx1"/>
              </a:solidFill>
            </a:endParaRPr>
          </a:p>
          <a:p>
            <a:pPr eaLnBrk="1" hangingPunct="1">
              <a:spcBef>
                <a:spcPct val="50000"/>
              </a:spcBef>
            </a:pPr>
            <a:endParaRPr lang="en-GB" i="0" dirty="0">
              <a:solidFill>
                <a:schemeClr val="tx1"/>
              </a:solidFill>
            </a:endParaRPr>
          </a:p>
        </p:txBody>
      </p:sp>
      <p:sp>
        <p:nvSpPr>
          <p:cNvPr id="25603" name="Text Box 5"/>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Tree>
    <p:extLst>
      <p:ext uri="{BB962C8B-B14F-4D97-AF65-F5344CB8AC3E}">
        <p14:creationId xmlns:p14="http://schemas.microsoft.com/office/powerpoint/2010/main" val="1697497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3"/>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6626" name="Text Box 4"/>
          <p:cNvSpPr txBox="1">
            <a:spLocks noChangeArrowheads="1"/>
          </p:cNvSpPr>
          <p:nvPr/>
        </p:nvSpPr>
        <p:spPr bwMode="auto">
          <a:xfrm>
            <a:off x="4932363" y="404813"/>
            <a:ext cx="3816350" cy="576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chemeClr val="tx1"/>
                </a:solidFill>
              </a:rPr>
              <a:t>Representing perceptions, knowledge states and beliefs is hard, for it requires</a:t>
            </a:r>
          </a:p>
          <a:p>
            <a:pPr eaLnBrk="1" hangingPunct="1">
              <a:spcBef>
                <a:spcPct val="50000"/>
              </a:spcBef>
            </a:pPr>
            <a:r>
              <a:rPr lang="en-GB" i="0">
                <a:solidFill>
                  <a:schemeClr val="bg2"/>
                </a:solidFill>
              </a:rPr>
              <a:t>(a) conceptual sophistication</a:t>
            </a:r>
          </a:p>
          <a:p>
            <a:pPr eaLnBrk="1" hangingPunct="1">
              <a:spcBef>
                <a:spcPct val="25000"/>
              </a:spcBef>
            </a:pPr>
            <a:r>
              <a:rPr lang="en-GB" i="0">
                <a:solidFill>
                  <a:schemeClr val="bg2"/>
                </a:solidFill>
              </a:rPr>
              <a:t>- takes years to develop</a:t>
            </a:r>
          </a:p>
          <a:p>
            <a:pPr eaLnBrk="1" hangingPunct="1">
              <a:spcBef>
                <a:spcPct val="25000"/>
              </a:spcBef>
            </a:pPr>
            <a:r>
              <a:rPr lang="en-GB" i="0">
                <a:solidFill>
                  <a:schemeClr val="bg2"/>
                </a:solidFill>
              </a:rPr>
              <a:t>- development tied to acquisition of  executive function and language</a:t>
            </a:r>
          </a:p>
          <a:p>
            <a:pPr eaLnBrk="1" hangingPunct="1">
              <a:spcBef>
                <a:spcPct val="25000"/>
              </a:spcBef>
            </a:pPr>
            <a:r>
              <a:rPr lang="en-GB" i="0">
                <a:solidFill>
                  <a:schemeClr val="bg2"/>
                </a:solidFill>
              </a:rPr>
              <a:t>- development facilitated by training and siblings</a:t>
            </a:r>
          </a:p>
          <a:p>
            <a:pPr eaLnBrk="1" hangingPunct="1">
              <a:spcBef>
                <a:spcPct val="50000"/>
              </a:spcBef>
            </a:pPr>
            <a:endParaRPr lang="en-GB" i="0">
              <a:solidFill>
                <a:schemeClr val="bg2"/>
              </a:solidFill>
            </a:endParaRPr>
          </a:p>
          <a:p>
            <a:pPr eaLnBrk="1" hangingPunct="1">
              <a:spcBef>
                <a:spcPct val="50000"/>
              </a:spcBef>
            </a:pPr>
            <a:r>
              <a:rPr lang="en-GB" i="0">
                <a:solidFill>
                  <a:schemeClr val="tx1"/>
                </a:solidFill>
              </a:rPr>
              <a:t>(b) scarce cognitive resources</a:t>
            </a:r>
          </a:p>
          <a:p>
            <a:pPr eaLnBrk="1" hangingPunct="1">
              <a:spcBef>
                <a:spcPct val="25000"/>
              </a:spcBef>
            </a:pPr>
            <a:r>
              <a:rPr lang="en-GB" i="0">
                <a:solidFill>
                  <a:schemeClr val="tx1"/>
                </a:solidFill>
              </a:rPr>
              <a:t>- attention</a:t>
            </a:r>
          </a:p>
          <a:p>
            <a:pPr eaLnBrk="1" hangingPunct="1">
              <a:spcBef>
                <a:spcPct val="25000"/>
              </a:spcBef>
            </a:pPr>
            <a:r>
              <a:rPr lang="en-GB" i="0">
                <a:solidFill>
                  <a:schemeClr val="tx1"/>
                </a:solidFill>
              </a:rPr>
              <a:t>- working memory</a:t>
            </a:r>
          </a:p>
        </p:txBody>
      </p:sp>
      <p:sp>
        <p:nvSpPr>
          <p:cNvPr id="26627" name="Text Box 6"/>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Tree>
    <p:extLst>
      <p:ext uri="{BB962C8B-B14F-4D97-AF65-F5344CB8AC3E}">
        <p14:creationId xmlns:p14="http://schemas.microsoft.com/office/powerpoint/2010/main" val="19223498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7650" name="Text Box 3"/>
          <p:cNvSpPr txBox="1">
            <a:spLocks noChangeArrowheads="1"/>
          </p:cNvSpPr>
          <p:nvPr/>
        </p:nvSpPr>
        <p:spPr bwMode="auto">
          <a:xfrm>
            <a:off x="4932363" y="404813"/>
            <a:ext cx="3816350" cy="576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chemeClr val="tx1"/>
                </a:solidFill>
              </a:rPr>
              <a:t>Representing perceptions, knowledge states and beliefs is hard, for it requires</a:t>
            </a:r>
          </a:p>
          <a:p>
            <a:pPr eaLnBrk="1" hangingPunct="1">
              <a:spcBef>
                <a:spcPct val="50000"/>
              </a:spcBef>
            </a:pPr>
            <a:r>
              <a:rPr lang="en-GB" i="0">
                <a:solidFill>
                  <a:schemeClr val="tx1"/>
                </a:solidFill>
              </a:rPr>
              <a:t>(a) conceptual sophistication</a:t>
            </a:r>
          </a:p>
          <a:p>
            <a:pPr eaLnBrk="1" hangingPunct="1">
              <a:spcBef>
                <a:spcPct val="25000"/>
              </a:spcBef>
            </a:pPr>
            <a:r>
              <a:rPr lang="en-GB" i="0">
                <a:solidFill>
                  <a:schemeClr val="tx1"/>
                </a:solidFill>
              </a:rPr>
              <a:t>- takes years to develop</a:t>
            </a:r>
          </a:p>
          <a:p>
            <a:pPr eaLnBrk="1" hangingPunct="1">
              <a:spcBef>
                <a:spcPct val="25000"/>
              </a:spcBef>
            </a:pPr>
            <a:r>
              <a:rPr lang="en-GB" i="0">
                <a:solidFill>
                  <a:schemeClr val="tx1"/>
                </a:solidFill>
              </a:rPr>
              <a:t>- development tied to acquisition of  executive function and language</a:t>
            </a:r>
          </a:p>
          <a:p>
            <a:pPr eaLnBrk="1" hangingPunct="1">
              <a:spcBef>
                <a:spcPct val="25000"/>
              </a:spcBef>
            </a:pPr>
            <a:r>
              <a:rPr lang="en-GB" i="0">
                <a:solidFill>
                  <a:schemeClr val="tx1"/>
                </a:solidFill>
              </a:rPr>
              <a:t>- development facilitated by training and siblings</a:t>
            </a:r>
          </a:p>
          <a:p>
            <a:pPr eaLnBrk="1" hangingPunct="1">
              <a:spcBef>
                <a:spcPct val="50000"/>
              </a:spcBef>
            </a:pPr>
            <a:endParaRPr lang="en-GB" i="0">
              <a:solidFill>
                <a:schemeClr val="tx1"/>
              </a:solidFill>
            </a:endParaRPr>
          </a:p>
          <a:p>
            <a:pPr eaLnBrk="1" hangingPunct="1">
              <a:spcBef>
                <a:spcPct val="50000"/>
              </a:spcBef>
            </a:pPr>
            <a:r>
              <a:rPr lang="en-GB" i="0">
                <a:solidFill>
                  <a:schemeClr val="tx1"/>
                </a:solidFill>
              </a:rPr>
              <a:t>(b) scarce cognitive resources</a:t>
            </a:r>
          </a:p>
          <a:p>
            <a:pPr eaLnBrk="1" hangingPunct="1">
              <a:spcBef>
                <a:spcPct val="25000"/>
              </a:spcBef>
            </a:pPr>
            <a:r>
              <a:rPr lang="en-GB" i="0">
                <a:solidFill>
                  <a:schemeClr val="tx1"/>
                </a:solidFill>
              </a:rPr>
              <a:t>- attention</a:t>
            </a:r>
          </a:p>
          <a:p>
            <a:pPr eaLnBrk="1" hangingPunct="1">
              <a:spcBef>
                <a:spcPct val="25000"/>
              </a:spcBef>
            </a:pPr>
            <a:r>
              <a:rPr lang="en-GB" i="0">
                <a:solidFill>
                  <a:schemeClr val="tx1"/>
                </a:solidFill>
              </a:rPr>
              <a:t>- working memory</a:t>
            </a:r>
          </a:p>
        </p:txBody>
      </p:sp>
      <p:sp>
        <p:nvSpPr>
          <p:cNvPr id="27651" name="Text Box 4"/>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Tree>
    <p:extLst>
      <p:ext uri="{BB962C8B-B14F-4D97-AF65-F5344CB8AC3E}">
        <p14:creationId xmlns:p14="http://schemas.microsoft.com/office/powerpoint/2010/main" val="33503563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7" descr="DSC_AA_0666cutout.JPG"/>
          <p:cNvPicPr>
            <a:picLocks noChangeAspect="1"/>
          </p:cNvPicPr>
          <p:nvPr/>
        </p:nvPicPr>
        <p:blipFill>
          <a:blip r:embed="rId2">
            <a:grayscl/>
            <a:extLst>
              <a:ext uri="{28A0092B-C50C-407E-A947-70E740481C1C}">
                <a14:useLocalDpi xmlns:a14="http://schemas.microsoft.com/office/drawing/2010/main" val="0"/>
              </a:ext>
            </a:extLst>
          </a:blip>
          <a:srcRect r="9062"/>
          <a:stretch>
            <a:fillRect/>
          </a:stretch>
        </p:blipFill>
        <p:spPr bwMode="auto">
          <a:xfrm>
            <a:off x="-36513" y="0"/>
            <a:ext cx="4157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2"/>
          <p:cNvSpPr txBox="1">
            <a:spLocks noChangeArrowheads="1"/>
          </p:cNvSpPr>
          <p:nvPr/>
        </p:nvSpPr>
        <p:spPr bwMode="auto">
          <a:xfrm>
            <a:off x="3851920" y="2204864"/>
            <a:ext cx="4896544"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puzzle</a:t>
            </a:r>
          </a:p>
        </p:txBody>
      </p:sp>
      <p:sp>
        <p:nvSpPr>
          <p:cNvPr id="7"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alpha val="50000"/>
                    </a:schemeClr>
                  </a:glow>
                </a:effectLst>
                <a:cs typeface="Arial" charset="0"/>
              </a:rPr>
              <a:t>challenge</a:t>
            </a:r>
          </a:p>
        </p:txBody>
      </p:sp>
      <p:sp>
        <p:nvSpPr>
          <p:cNvPr id="8"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bg1">
                    <a:lumMod val="50000"/>
                  </a:schemeClr>
                </a:solidFill>
                <a:effectLst>
                  <a:glow rad="101600">
                    <a:schemeClr val="tx1">
                      <a:alpha val="75000"/>
                    </a:schemeClr>
                  </a:glow>
                </a:effectLst>
              </a:rPr>
              <a:t>Explain the emergence, in evolution or development, of full-blown theory of mind cognition.</a:t>
            </a:r>
            <a:endParaRPr lang="en-GB" dirty="0">
              <a:solidFill>
                <a:schemeClr val="bg1">
                  <a:lumMod val="50000"/>
                </a:schemeClr>
              </a:solidFill>
              <a:effectLst>
                <a:glow rad="101600">
                  <a:schemeClr val="tx1">
                    <a:alpha val="75000"/>
                  </a:schemeClr>
                </a:glow>
              </a:effectLst>
            </a:endParaRPr>
          </a:p>
        </p:txBody>
      </p:sp>
      <p:sp>
        <p:nvSpPr>
          <p:cNvPr id="6" name="Text Box 2"/>
          <p:cNvSpPr txBox="1">
            <a:spLocks noChangeArrowheads="1"/>
          </p:cNvSpPr>
          <p:nvPr/>
        </p:nvSpPr>
        <p:spPr bwMode="auto">
          <a:xfrm>
            <a:off x="2555776" y="3462832"/>
            <a:ext cx="604867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effectLst>
                  <a:glow rad="101600">
                    <a:schemeClr val="tx1">
                      <a:alpha val="75000"/>
                    </a:schemeClr>
                  </a:glow>
                </a:effectLst>
              </a:rPr>
              <a:t>What could infants, chimps and scrub-jays represent that would enable them, within limits, to track others</a:t>
            </a:r>
            <a:r>
              <a:rPr lang="en-GB" altLang="ja-JP" i="0" dirty="0" smtClean="0">
                <a:effectLst>
                  <a:glow rad="101600">
                    <a:schemeClr val="tx1">
                      <a:alpha val="75000"/>
                    </a:schemeClr>
                  </a:glow>
                </a:effectLst>
              </a:rPr>
              <a:t>’</a:t>
            </a:r>
            <a:r>
              <a:rPr lang="en-GB" i="0" dirty="0" smtClean="0">
                <a:effectLst>
                  <a:glow rad="101600">
                    <a:schemeClr val="tx1">
                      <a:alpha val="75000"/>
                    </a:schemeClr>
                  </a:glow>
                </a:effectLst>
              </a:rPr>
              <a:t> perceptions, knowledge, beliefs and other propositional attitudes?</a:t>
            </a:r>
            <a:r>
              <a:rPr lang="en-GB" dirty="0" smtClean="0">
                <a:effectLst>
                  <a:glow rad="101600">
                    <a:schemeClr val="tx1">
                      <a:alpha val="75000"/>
                    </a:schemeClr>
                  </a:glow>
                </a:effectLst>
              </a:rPr>
              <a:t> </a:t>
            </a:r>
          </a:p>
        </p:txBody>
      </p:sp>
      <p:sp>
        <p:nvSpPr>
          <p:cNvPr id="16" name="Rectangle 15"/>
          <p:cNvSpPr/>
          <p:nvPr/>
        </p:nvSpPr>
        <p:spPr bwMode="auto">
          <a:xfrm>
            <a:off x="4932040" y="4869160"/>
            <a:ext cx="864096" cy="28803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192570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7" name="Picture 4" descr="davidson flipped trans"/>
          <p:cNvPicPr>
            <a:picLocks noChangeAspect="1" noChangeArrowheads="1"/>
          </p:cNvPicPr>
          <p:nvPr/>
        </p:nvPicPr>
        <p:blipFill>
          <a:blip r:embed="rId2">
            <a:extLst>
              <a:ext uri="{28A0092B-C50C-407E-A947-70E740481C1C}">
                <a14:useLocalDpi xmlns:a14="http://schemas.microsoft.com/office/drawing/2010/main" val="0"/>
              </a:ext>
            </a:extLst>
          </a:blip>
          <a:srcRect r="24164" b="1816"/>
          <a:stretch>
            <a:fillRect/>
          </a:stretch>
        </p:blipFill>
        <p:spPr bwMode="auto">
          <a:xfrm>
            <a:off x="6119813" y="3346450"/>
            <a:ext cx="3024187" cy="35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9" name="Rectangle 7"/>
          <p:cNvSpPr>
            <a:spLocks noChangeArrowheads="1"/>
          </p:cNvSpPr>
          <p:nvPr/>
        </p:nvSpPr>
        <p:spPr bwMode="auto">
          <a:xfrm>
            <a:off x="971204" y="3356992"/>
            <a:ext cx="5761037"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defRPr/>
            </a:pPr>
            <a:r>
              <a:rPr lang="ja-JP" altLang="en-GB" i="0" dirty="0">
                <a:effectLst>
                  <a:glow rad="101600">
                    <a:schemeClr val="tx1">
                      <a:alpha val="75000"/>
                    </a:schemeClr>
                  </a:glow>
                </a:effectLst>
                <a:cs typeface="Arial" charset="0"/>
              </a:rPr>
              <a:t>“</a:t>
            </a:r>
            <a:r>
              <a:rPr lang="en-GB" i="0" dirty="0">
                <a:effectLst>
                  <a:glow rad="101600">
                    <a:schemeClr val="tx1">
                      <a:alpha val="75000"/>
                    </a:schemeClr>
                  </a:glow>
                </a:effectLst>
                <a:cs typeface="Arial" charset="0"/>
              </a:rPr>
              <a:t>We are stuck with our two main ways of describing and explaining things, one which treats objects and events as mindless, and the other which treats objects and events as having propositional attitudes. </a:t>
            </a:r>
            <a:r>
              <a:rPr lang="en-GB" i="0" dirty="0" smtClean="0">
                <a:effectLst>
                  <a:glow rad="101600">
                    <a:schemeClr val="tx1">
                      <a:alpha val="75000"/>
                    </a:schemeClr>
                  </a:glow>
                </a:effectLst>
                <a:cs typeface="Arial" charset="0"/>
              </a:rPr>
              <a:t>I </a:t>
            </a:r>
            <a:r>
              <a:rPr lang="en-GB" i="0" dirty="0">
                <a:effectLst>
                  <a:glow rad="101600">
                    <a:schemeClr val="tx1">
                      <a:alpha val="75000"/>
                    </a:schemeClr>
                  </a:glow>
                </a:effectLst>
                <a:cs typeface="Arial" charset="0"/>
              </a:rPr>
              <a:t>see no way of bridging the </a:t>
            </a:r>
            <a:r>
              <a:rPr lang="en-GB" i="0" dirty="0" smtClean="0">
                <a:effectLst>
                  <a:glow rad="101600">
                    <a:schemeClr val="tx1">
                      <a:alpha val="75000"/>
                    </a:schemeClr>
                  </a:glow>
                </a:effectLst>
                <a:cs typeface="Arial" charset="0"/>
              </a:rPr>
              <a:t>gap</a:t>
            </a:r>
            <a:r>
              <a:rPr lang="ja-JP" altLang="en-GB" i="0" dirty="0" smtClean="0">
                <a:effectLst>
                  <a:glow rad="101600">
                    <a:schemeClr val="tx1">
                      <a:alpha val="75000"/>
                    </a:schemeClr>
                  </a:glow>
                </a:effectLst>
                <a:cs typeface="Arial" charset="0"/>
              </a:rPr>
              <a:t>”</a:t>
            </a:r>
            <a:r>
              <a:rPr lang="en-GB" i="0" dirty="0" smtClean="0">
                <a:effectLst>
                  <a:glow rad="101600">
                    <a:schemeClr val="tx1">
                      <a:alpha val="75000"/>
                    </a:schemeClr>
                  </a:glow>
                </a:effectLst>
                <a:cs typeface="Arial" charset="0"/>
              </a:rPr>
              <a:t> </a:t>
            </a:r>
            <a:endParaRPr lang="en-GB" i="0" dirty="0">
              <a:effectLst>
                <a:glow rad="101600">
                  <a:schemeClr val="tx1">
                    <a:alpha val="75000"/>
                  </a:schemeClr>
                </a:glow>
              </a:effectLst>
              <a:cs typeface="Arial" charset="0"/>
            </a:endParaRPr>
          </a:p>
          <a:p>
            <a:pPr algn="r">
              <a:defRPr/>
            </a:pPr>
            <a:r>
              <a:rPr lang="en-GB" i="0" dirty="0">
                <a:effectLst>
                  <a:glow rad="101600">
                    <a:schemeClr val="tx1">
                      <a:alpha val="75000"/>
                    </a:schemeClr>
                  </a:glow>
                </a:effectLst>
                <a:cs typeface="Arial" charset="0"/>
              </a:rPr>
              <a:t>(Davidson 2003: 697)</a:t>
            </a:r>
          </a:p>
        </p:txBody>
      </p:sp>
    </p:spTree>
    <p:extLst>
      <p:ext uri="{BB962C8B-B14F-4D97-AF65-F5344CB8AC3E}">
        <p14:creationId xmlns:p14="http://schemas.microsoft.com/office/powerpoint/2010/main" val="36283948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1" name="Picture 4" descr="davidson flipped trans"/>
          <p:cNvPicPr>
            <a:picLocks noChangeAspect="1" noChangeArrowheads="1"/>
          </p:cNvPicPr>
          <p:nvPr/>
        </p:nvPicPr>
        <p:blipFill>
          <a:blip r:embed="rId2">
            <a:extLst>
              <a:ext uri="{28A0092B-C50C-407E-A947-70E740481C1C}">
                <a14:useLocalDpi xmlns:a14="http://schemas.microsoft.com/office/drawing/2010/main" val="0"/>
              </a:ext>
            </a:extLst>
          </a:blip>
          <a:srcRect r="24164" b="1816"/>
          <a:stretch>
            <a:fillRect/>
          </a:stretch>
        </p:blipFill>
        <p:spPr bwMode="auto">
          <a:xfrm>
            <a:off x="6119813" y="3346450"/>
            <a:ext cx="3024187" cy="35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2" name="Rectangle 5"/>
          <p:cNvSpPr>
            <a:spLocks noChangeArrowheads="1"/>
          </p:cNvSpPr>
          <p:nvPr/>
        </p:nvSpPr>
        <p:spPr bwMode="auto">
          <a:xfrm rot="-60000">
            <a:off x="1906588" y="4745038"/>
            <a:ext cx="2808287" cy="430212"/>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119813" name="Rectangle 6"/>
          <p:cNvSpPr>
            <a:spLocks noChangeArrowheads="1"/>
          </p:cNvSpPr>
          <p:nvPr/>
        </p:nvSpPr>
        <p:spPr bwMode="auto">
          <a:xfrm rot="60000">
            <a:off x="4414838" y="4054475"/>
            <a:ext cx="1125537" cy="43021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100359" name="Rectangle 7"/>
          <p:cNvSpPr>
            <a:spLocks noChangeArrowheads="1"/>
          </p:cNvSpPr>
          <p:nvPr/>
        </p:nvSpPr>
        <p:spPr bwMode="auto">
          <a:xfrm>
            <a:off x="971204" y="3355381"/>
            <a:ext cx="5761037" cy="246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defRPr/>
            </a:pPr>
            <a:r>
              <a:rPr lang="ja-JP" altLang="en-GB" i="0" dirty="0">
                <a:effectLst>
                  <a:glow rad="101600">
                    <a:schemeClr val="tx1">
                      <a:alpha val="75000"/>
                    </a:schemeClr>
                  </a:glow>
                </a:effectLst>
                <a:cs typeface="Arial" charset="0"/>
              </a:rPr>
              <a:t>“</a:t>
            </a:r>
            <a:r>
              <a:rPr lang="en-GB" i="0" dirty="0">
                <a:effectLst>
                  <a:glow rad="101600">
                    <a:schemeClr val="tx1">
                      <a:alpha val="75000"/>
                    </a:schemeClr>
                  </a:glow>
                </a:effectLst>
                <a:cs typeface="Arial" charset="0"/>
              </a:rPr>
              <a:t>We are stuck with our two main ways of describing and explaining things, one which treats objects and events as </a:t>
            </a:r>
            <a:r>
              <a:rPr lang="en-GB" i="0" dirty="0">
                <a:solidFill>
                  <a:schemeClr val="tx1"/>
                </a:solidFill>
                <a:effectLst>
                  <a:glow rad="101600">
                    <a:schemeClr val="bg1">
                      <a:alpha val="75000"/>
                    </a:schemeClr>
                  </a:glow>
                </a:effectLst>
                <a:cs typeface="Arial" charset="0"/>
              </a:rPr>
              <a:t>mindless</a:t>
            </a:r>
            <a:r>
              <a:rPr lang="en-GB" i="0" dirty="0">
                <a:effectLst>
                  <a:glow rad="101600">
                    <a:schemeClr val="tx1">
                      <a:alpha val="75000"/>
                    </a:schemeClr>
                  </a:glow>
                </a:effectLst>
                <a:cs typeface="Arial" charset="0"/>
              </a:rPr>
              <a:t>, and the other which treats objects and events as having </a:t>
            </a:r>
            <a:r>
              <a:rPr lang="en-GB" i="0" dirty="0">
                <a:solidFill>
                  <a:schemeClr val="tx1"/>
                </a:solidFill>
                <a:effectLst>
                  <a:glow rad="101600">
                    <a:schemeClr val="bg1">
                      <a:alpha val="75000"/>
                    </a:schemeClr>
                  </a:glow>
                </a:effectLst>
                <a:cs typeface="Arial" charset="0"/>
              </a:rPr>
              <a:t>propositional attitudes</a:t>
            </a:r>
            <a:r>
              <a:rPr lang="en-GB" i="0" dirty="0">
                <a:effectLst>
                  <a:glow rad="101600">
                    <a:schemeClr val="tx1">
                      <a:alpha val="75000"/>
                    </a:schemeClr>
                  </a:glow>
                </a:effectLst>
                <a:cs typeface="Arial" charset="0"/>
              </a:rPr>
              <a:t>. I see no way of bridging the </a:t>
            </a:r>
            <a:r>
              <a:rPr lang="en-GB" i="0" dirty="0" smtClean="0">
                <a:effectLst>
                  <a:glow rad="101600">
                    <a:schemeClr val="tx1">
                      <a:alpha val="75000"/>
                    </a:schemeClr>
                  </a:glow>
                </a:effectLst>
                <a:cs typeface="Arial" charset="0"/>
              </a:rPr>
              <a:t>gap</a:t>
            </a:r>
            <a:r>
              <a:rPr lang="ja-JP" altLang="en-GB" i="0" dirty="0" smtClean="0">
                <a:effectLst>
                  <a:glow rad="101600">
                    <a:schemeClr val="tx1">
                      <a:alpha val="75000"/>
                    </a:schemeClr>
                  </a:glow>
                </a:effectLst>
                <a:cs typeface="Arial" charset="0"/>
              </a:rPr>
              <a:t>”</a:t>
            </a:r>
            <a:r>
              <a:rPr lang="en-GB" i="0" dirty="0" smtClean="0">
                <a:effectLst>
                  <a:glow rad="101600">
                    <a:schemeClr val="tx1">
                      <a:alpha val="75000"/>
                    </a:schemeClr>
                  </a:glow>
                </a:effectLst>
                <a:cs typeface="Arial" charset="0"/>
              </a:rPr>
              <a:t> </a:t>
            </a:r>
            <a:endParaRPr lang="en-GB" i="0" dirty="0">
              <a:effectLst>
                <a:glow rad="101600">
                  <a:schemeClr val="tx1">
                    <a:alpha val="75000"/>
                  </a:schemeClr>
                </a:glow>
              </a:effectLst>
              <a:cs typeface="Arial" charset="0"/>
            </a:endParaRPr>
          </a:p>
          <a:p>
            <a:pPr algn="r">
              <a:defRPr/>
            </a:pPr>
            <a:r>
              <a:rPr lang="en-GB" i="0" dirty="0">
                <a:effectLst>
                  <a:glow rad="101600">
                    <a:schemeClr val="tx1">
                      <a:alpha val="75000"/>
                    </a:schemeClr>
                  </a:glow>
                </a:effectLst>
                <a:cs typeface="Arial" charset="0"/>
              </a:rPr>
              <a:t>(Davidson 2003: 697)</a:t>
            </a:r>
          </a:p>
        </p:txBody>
      </p:sp>
    </p:spTree>
    <p:extLst>
      <p:ext uri="{BB962C8B-B14F-4D97-AF65-F5344CB8AC3E}">
        <p14:creationId xmlns:p14="http://schemas.microsoft.com/office/powerpoint/2010/main" val="34542009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rot="60000">
            <a:off x="4414838" y="4054475"/>
            <a:ext cx="1125537" cy="430213"/>
          </a:xfrm>
          <a:prstGeom prst="rect">
            <a:avLst/>
          </a:prstGeom>
          <a:solidFill>
            <a:srgbClr val="FF66FF">
              <a:alpha val="34000"/>
            </a:srgbClr>
          </a:solidFill>
          <a:ln>
            <a:noFill/>
          </a:ln>
          <a:extLst/>
        </p:spPr>
        <p:txBody>
          <a:bodyPr anchor="ctr">
            <a:spAutoFit/>
          </a:bodyPr>
          <a:lstStyle/>
          <a:p>
            <a:endParaRPr lang="en-US"/>
          </a:p>
        </p:txBody>
      </p:sp>
      <p:pic>
        <p:nvPicPr>
          <p:cNvPr id="119811" name="Picture 4" descr="davidson flipped trans"/>
          <p:cNvPicPr>
            <a:picLocks noChangeAspect="1" noChangeArrowheads="1"/>
          </p:cNvPicPr>
          <p:nvPr/>
        </p:nvPicPr>
        <p:blipFill>
          <a:blip r:embed="rId2">
            <a:extLst>
              <a:ext uri="{28A0092B-C50C-407E-A947-70E740481C1C}">
                <a14:useLocalDpi xmlns:a14="http://schemas.microsoft.com/office/drawing/2010/main" val="0"/>
              </a:ext>
            </a:extLst>
          </a:blip>
          <a:srcRect r="24164" b="1816"/>
          <a:stretch>
            <a:fillRect/>
          </a:stretch>
        </p:blipFill>
        <p:spPr bwMode="auto">
          <a:xfrm>
            <a:off x="6119813" y="3346450"/>
            <a:ext cx="3024187" cy="35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2" name="Rectangle 5"/>
          <p:cNvSpPr>
            <a:spLocks noChangeArrowheads="1"/>
          </p:cNvSpPr>
          <p:nvPr/>
        </p:nvSpPr>
        <p:spPr bwMode="auto">
          <a:xfrm rot="-60000">
            <a:off x="1906588" y="4745038"/>
            <a:ext cx="2808287" cy="430212"/>
          </a:xfrm>
          <a:prstGeom prst="rect">
            <a:avLst/>
          </a:prstGeom>
          <a:solidFill>
            <a:srgbClr val="FF66FF">
              <a:alpha val="34000"/>
            </a:srgbClr>
          </a:solidFill>
          <a:ln>
            <a:noFill/>
          </a:ln>
          <a:extLst/>
        </p:spPr>
        <p:txBody>
          <a:bodyPr anchor="ctr">
            <a:spAutoFit/>
          </a:bodyPr>
          <a:lstStyle/>
          <a:p>
            <a:endParaRPr lang="en-US"/>
          </a:p>
        </p:txBody>
      </p:sp>
      <p:sp>
        <p:nvSpPr>
          <p:cNvPr id="119813" name="Rectangle 6"/>
          <p:cNvSpPr>
            <a:spLocks noChangeArrowheads="1"/>
          </p:cNvSpPr>
          <p:nvPr/>
        </p:nvSpPr>
        <p:spPr bwMode="auto">
          <a:xfrm rot="60000">
            <a:off x="3279573" y="3361314"/>
            <a:ext cx="498985" cy="43021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7" name="Rectangle 7"/>
          <p:cNvSpPr>
            <a:spLocks noChangeArrowheads="1"/>
          </p:cNvSpPr>
          <p:nvPr/>
        </p:nvSpPr>
        <p:spPr bwMode="auto">
          <a:xfrm>
            <a:off x="971204" y="3356992"/>
            <a:ext cx="5761037"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defRPr/>
            </a:pPr>
            <a:r>
              <a:rPr lang="ja-JP" altLang="en-GB" i="0" dirty="0">
                <a:effectLst>
                  <a:glow rad="101600">
                    <a:schemeClr val="tx1">
                      <a:alpha val="75000"/>
                    </a:schemeClr>
                  </a:glow>
                </a:effectLst>
                <a:cs typeface="Arial" charset="0"/>
              </a:rPr>
              <a:t>“</a:t>
            </a:r>
            <a:r>
              <a:rPr lang="en-GB" i="0" dirty="0">
                <a:effectLst>
                  <a:glow rad="101600">
                    <a:schemeClr val="tx1">
                      <a:alpha val="75000"/>
                    </a:schemeClr>
                  </a:glow>
                </a:effectLst>
                <a:cs typeface="Arial" charset="0"/>
              </a:rPr>
              <a:t>We are stuck with our two main ways of describing and explaining things, one which treats objects and events as mindless, and the other which treats objects and events as having propositional attitudes. </a:t>
            </a:r>
            <a:r>
              <a:rPr lang="en-GB" i="0" dirty="0" smtClean="0">
                <a:effectLst>
                  <a:glow rad="101600">
                    <a:schemeClr val="tx1">
                      <a:alpha val="75000"/>
                    </a:schemeClr>
                  </a:glow>
                </a:effectLst>
                <a:cs typeface="Arial" charset="0"/>
              </a:rPr>
              <a:t>I </a:t>
            </a:r>
            <a:r>
              <a:rPr lang="en-GB" i="0" dirty="0">
                <a:effectLst>
                  <a:glow rad="101600">
                    <a:schemeClr val="tx1">
                      <a:alpha val="75000"/>
                    </a:schemeClr>
                  </a:glow>
                </a:effectLst>
                <a:cs typeface="Arial" charset="0"/>
              </a:rPr>
              <a:t>see no way of bridging the </a:t>
            </a:r>
            <a:r>
              <a:rPr lang="en-GB" i="0" dirty="0" smtClean="0">
                <a:effectLst>
                  <a:glow rad="101600">
                    <a:schemeClr val="tx1">
                      <a:alpha val="75000"/>
                    </a:schemeClr>
                  </a:glow>
                </a:effectLst>
                <a:cs typeface="Arial" charset="0"/>
              </a:rPr>
              <a:t>gap</a:t>
            </a:r>
            <a:r>
              <a:rPr lang="ja-JP" altLang="en-GB" i="0" dirty="0" smtClean="0">
                <a:effectLst>
                  <a:glow rad="101600">
                    <a:schemeClr val="tx1">
                      <a:alpha val="75000"/>
                    </a:schemeClr>
                  </a:glow>
                </a:effectLst>
                <a:cs typeface="Arial" charset="0"/>
              </a:rPr>
              <a:t>”</a:t>
            </a:r>
            <a:r>
              <a:rPr lang="en-GB" i="0" dirty="0" smtClean="0">
                <a:effectLst>
                  <a:glow rad="101600">
                    <a:schemeClr val="tx1">
                      <a:alpha val="75000"/>
                    </a:schemeClr>
                  </a:glow>
                </a:effectLst>
                <a:cs typeface="Arial" charset="0"/>
              </a:rPr>
              <a:t> </a:t>
            </a:r>
            <a:endParaRPr lang="en-GB" i="0" dirty="0">
              <a:effectLst>
                <a:glow rad="101600">
                  <a:schemeClr val="tx1">
                    <a:alpha val="75000"/>
                  </a:schemeClr>
                </a:glow>
              </a:effectLst>
              <a:cs typeface="Arial" charset="0"/>
            </a:endParaRPr>
          </a:p>
          <a:p>
            <a:pPr algn="r">
              <a:defRPr/>
            </a:pPr>
            <a:r>
              <a:rPr lang="en-GB" i="0" dirty="0">
                <a:effectLst>
                  <a:glow rad="101600">
                    <a:schemeClr val="tx1">
                      <a:alpha val="75000"/>
                    </a:schemeClr>
                  </a:glow>
                </a:effectLst>
                <a:cs typeface="Arial" charset="0"/>
              </a:rPr>
              <a:t>(Davidson 2003: 697)</a:t>
            </a:r>
          </a:p>
        </p:txBody>
      </p:sp>
    </p:spTree>
    <p:extLst>
      <p:ext uri="{BB962C8B-B14F-4D97-AF65-F5344CB8AC3E}">
        <p14:creationId xmlns:p14="http://schemas.microsoft.com/office/powerpoint/2010/main" val="10123164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 Box 4"/>
          <p:cNvSpPr txBox="1">
            <a:spLocks noChangeArrowheads="1"/>
          </p:cNvSpPr>
          <p:nvPr/>
        </p:nvSpPr>
        <p:spPr bwMode="auto">
          <a:xfrm>
            <a:off x="755576" y="404664"/>
            <a:ext cx="31683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Propositional attitude</a:t>
            </a:r>
            <a:endParaRPr lang="en-GB" i="0" dirty="0"/>
          </a:p>
        </p:txBody>
      </p:sp>
      <p:sp>
        <p:nvSpPr>
          <p:cNvPr id="2" name="TextBox 1"/>
          <p:cNvSpPr txBox="1"/>
          <p:nvPr/>
        </p:nvSpPr>
        <p:spPr>
          <a:xfrm>
            <a:off x="641143" y="-1947980"/>
            <a:ext cx="184666" cy="430887"/>
          </a:xfrm>
          <a:prstGeom prst="rect">
            <a:avLst/>
          </a:prstGeom>
          <a:noFill/>
        </p:spPr>
        <p:txBody>
          <a:bodyPr wrap="none" rtlCol="0">
            <a:spAutoFit/>
          </a:bodyPr>
          <a:lstStyle/>
          <a:p>
            <a:endParaRPr lang="en-US"/>
          </a:p>
        </p:txBody>
      </p:sp>
      <p:sp>
        <p:nvSpPr>
          <p:cNvPr id="6" name="Text Box 4"/>
          <p:cNvSpPr txBox="1">
            <a:spLocks noChangeArrowheads="1"/>
          </p:cNvSpPr>
          <p:nvPr/>
        </p:nvSpPr>
        <p:spPr bwMode="auto">
          <a:xfrm>
            <a:off x="5148064" y="404664"/>
            <a:ext cx="33843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Relational attitude</a:t>
            </a:r>
            <a:endParaRPr lang="en-GB" i="0" dirty="0"/>
          </a:p>
        </p:txBody>
      </p:sp>
    </p:spTree>
    <p:extLst>
      <p:ext uri="{BB962C8B-B14F-4D97-AF65-F5344CB8AC3E}">
        <p14:creationId xmlns:p14="http://schemas.microsoft.com/office/powerpoint/2010/main" val="38941385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 Box 4"/>
          <p:cNvSpPr txBox="1">
            <a:spLocks noChangeArrowheads="1"/>
          </p:cNvSpPr>
          <p:nvPr/>
        </p:nvSpPr>
        <p:spPr bwMode="auto">
          <a:xfrm>
            <a:off x="755576" y="404664"/>
            <a:ext cx="31683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Propositional attitude</a:t>
            </a:r>
            <a:endParaRPr lang="en-GB" i="0" dirty="0"/>
          </a:p>
        </p:txBody>
      </p:sp>
      <p:sp>
        <p:nvSpPr>
          <p:cNvPr id="2" name="TextBox 1"/>
          <p:cNvSpPr txBox="1"/>
          <p:nvPr/>
        </p:nvSpPr>
        <p:spPr>
          <a:xfrm>
            <a:off x="641143" y="-1947980"/>
            <a:ext cx="184666" cy="430887"/>
          </a:xfrm>
          <a:prstGeom prst="rect">
            <a:avLst/>
          </a:prstGeom>
          <a:noFill/>
        </p:spPr>
        <p:txBody>
          <a:bodyPr wrap="none" rtlCol="0">
            <a:spAutoFit/>
          </a:bodyPr>
          <a:lstStyle/>
          <a:p>
            <a:endParaRPr lang="en-US"/>
          </a:p>
        </p:txBody>
      </p:sp>
      <p:sp>
        <p:nvSpPr>
          <p:cNvPr id="6" name="Text Box 4"/>
          <p:cNvSpPr txBox="1">
            <a:spLocks noChangeArrowheads="1"/>
          </p:cNvSpPr>
          <p:nvPr/>
        </p:nvSpPr>
        <p:spPr bwMode="auto">
          <a:xfrm>
            <a:off x="5148064" y="404664"/>
            <a:ext cx="33843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Relational attitude</a:t>
            </a:r>
            <a:endParaRPr lang="en-GB" i="0" dirty="0"/>
          </a:p>
        </p:txBody>
      </p:sp>
      <p:cxnSp>
        <p:nvCxnSpPr>
          <p:cNvPr id="15" name="Straight Connector 14"/>
          <p:cNvCxnSpPr/>
          <p:nvPr/>
        </p:nvCxnSpPr>
        <p:spPr bwMode="auto">
          <a:xfrm>
            <a:off x="4535996" y="0"/>
            <a:ext cx="72008" cy="6858000"/>
          </a:xfrm>
          <a:prstGeom prst="line">
            <a:avLst/>
          </a:prstGeom>
          <a:solidFill>
            <a:srgbClr val="00B8FF"/>
          </a:solidFill>
          <a:ln w="9525" cap="flat" cmpd="sng" algn="ctr">
            <a:solidFill>
              <a:srgbClr val="FFFFFF"/>
            </a:solidFill>
            <a:prstDash val="solid"/>
            <a:round/>
            <a:headEnd type="none" w="med" len="med"/>
            <a:tailEnd type="none" w="med" len="med"/>
          </a:ln>
          <a:effectLst/>
        </p:spPr>
      </p:cxnSp>
      <p:sp>
        <p:nvSpPr>
          <p:cNvPr id="9" name="Text Box 4"/>
          <p:cNvSpPr txBox="1">
            <a:spLocks noChangeArrowheads="1"/>
          </p:cNvSpPr>
          <p:nvPr/>
        </p:nvSpPr>
        <p:spPr bwMode="auto">
          <a:xfrm>
            <a:off x="755576" y="1240884"/>
            <a:ext cx="291236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e.g. believes that ...</a:t>
            </a:r>
            <a:r>
              <a:rPr lang="en-GB" i="0" dirty="0"/>
              <a:t> </a:t>
            </a:r>
            <a:r>
              <a:rPr lang="en-GB" i="0" dirty="0" smtClean="0"/>
              <a:t/>
            </a:r>
            <a:br>
              <a:rPr lang="en-GB" i="0" dirty="0" smtClean="0"/>
            </a:br>
            <a:r>
              <a:rPr lang="en-GB" i="0" dirty="0" smtClean="0"/>
              <a:t>e.g. intends that ...</a:t>
            </a:r>
            <a:br>
              <a:rPr lang="en-GB" i="0" dirty="0" smtClean="0"/>
            </a:br>
            <a:r>
              <a:rPr lang="en-GB" i="0" dirty="0" smtClean="0"/>
              <a:t>e.g. knows that ...</a:t>
            </a:r>
            <a:endParaRPr lang="en-GB" i="0" dirty="0"/>
          </a:p>
        </p:txBody>
      </p:sp>
      <p:sp>
        <p:nvSpPr>
          <p:cNvPr id="10" name="Text Box 4"/>
          <p:cNvSpPr txBox="1">
            <a:spLocks noChangeArrowheads="1"/>
          </p:cNvSpPr>
          <p:nvPr/>
        </p:nvSpPr>
        <p:spPr bwMode="auto">
          <a:xfrm>
            <a:off x="5148064" y="1240884"/>
            <a:ext cx="280831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e.g. excited by ...</a:t>
            </a:r>
            <a:br>
              <a:rPr lang="en-GB" i="0" dirty="0" smtClean="0"/>
            </a:br>
            <a:r>
              <a:rPr lang="en-GB" i="0" dirty="0" smtClean="0"/>
              <a:t>e.g. encountered ...</a:t>
            </a:r>
            <a:br>
              <a:rPr lang="en-GB" i="0" dirty="0" smtClean="0"/>
            </a:br>
            <a:r>
              <a:rPr lang="en-GB" i="0" dirty="0" smtClean="0"/>
              <a:t>e.g. wants apple juice</a:t>
            </a:r>
          </a:p>
        </p:txBody>
      </p:sp>
    </p:spTree>
    <p:extLst>
      <p:ext uri="{BB962C8B-B14F-4D97-AF65-F5344CB8AC3E}">
        <p14:creationId xmlns:p14="http://schemas.microsoft.com/office/powerpoint/2010/main" val="13870308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p:cNvCxnSpPr/>
          <p:nvPr/>
        </p:nvCxnSpPr>
        <p:spPr bwMode="auto">
          <a:xfrm>
            <a:off x="4535996" y="0"/>
            <a:ext cx="72008" cy="6858000"/>
          </a:xfrm>
          <a:prstGeom prst="line">
            <a:avLst/>
          </a:prstGeom>
          <a:solidFill>
            <a:srgbClr val="00B8FF"/>
          </a:solidFill>
          <a:ln w="9525" cap="flat" cmpd="sng" algn="ctr">
            <a:solidFill>
              <a:srgbClr val="FFFFFF"/>
            </a:solidFill>
            <a:prstDash val="solid"/>
            <a:round/>
            <a:headEnd type="none" w="med" len="med"/>
            <a:tailEnd type="none" w="med" len="med"/>
          </a:ln>
          <a:effectLst/>
        </p:spPr>
      </p:cxnSp>
      <p:sp>
        <p:nvSpPr>
          <p:cNvPr id="23" name="Rectangle 22"/>
          <p:cNvSpPr/>
          <p:nvPr/>
        </p:nvSpPr>
        <p:spPr bwMode="auto">
          <a:xfrm>
            <a:off x="4932040" y="4869160"/>
            <a:ext cx="864096" cy="28803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glow rad="101600">
                  <a:schemeClr val="tx1">
                    <a:alpha val="75000"/>
                  </a:schemeClr>
                </a:glow>
              </a:effectLst>
              <a:latin typeface="Myriad Web" charset="0"/>
            </a:endParaRPr>
          </a:p>
        </p:txBody>
      </p:sp>
      <p:sp>
        <p:nvSpPr>
          <p:cNvPr id="27651" name="Text Box 4"/>
          <p:cNvSpPr txBox="1">
            <a:spLocks noChangeArrowheads="1"/>
          </p:cNvSpPr>
          <p:nvPr/>
        </p:nvSpPr>
        <p:spPr bwMode="auto">
          <a:xfrm>
            <a:off x="755576" y="404664"/>
            <a:ext cx="31683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Propositional attitude</a:t>
            </a:r>
            <a:endParaRPr lang="en-GB" i="0" dirty="0">
              <a:effectLst>
                <a:glow rad="101600">
                  <a:schemeClr val="tx1">
                    <a:alpha val="75000"/>
                  </a:schemeClr>
                </a:glow>
              </a:effectLst>
            </a:endParaRPr>
          </a:p>
        </p:txBody>
      </p:sp>
      <p:sp>
        <p:nvSpPr>
          <p:cNvPr id="2" name="TextBox 1"/>
          <p:cNvSpPr txBox="1"/>
          <p:nvPr/>
        </p:nvSpPr>
        <p:spPr>
          <a:xfrm>
            <a:off x="641143" y="-1947980"/>
            <a:ext cx="184666" cy="430887"/>
          </a:xfrm>
          <a:prstGeom prst="rect">
            <a:avLst/>
          </a:prstGeom>
          <a:noFill/>
        </p:spPr>
        <p:txBody>
          <a:bodyPr wrap="none" rtlCol="0">
            <a:spAutoFit/>
          </a:bodyPr>
          <a:lstStyle/>
          <a:p>
            <a:endParaRPr lang="en-US">
              <a:effectLst>
                <a:glow rad="101600">
                  <a:schemeClr val="tx1">
                    <a:alpha val="75000"/>
                  </a:schemeClr>
                </a:glow>
              </a:effectLst>
            </a:endParaRPr>
          </a:p>
        </p:txBody>
      </p:sp>
      <p:sp>
        <p:nvSpPr>
          <p:cNvPr id="6" name="Text Box 4"/>
          <p:cNvSpPr txBox="1">
            <a:spLocks noChangeArrowheads="1"/>
          </p:cNvSpPr>
          <p:nvPr/>
        </p:nvSpPr>
        <p:spPr bwMode="auto">
          <a:xfrm>
            <a:off x="5148064" y="404664"/>
            <a:ext cx="33843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Relational attitude</a:t>
            </a:r>
            <a:endParaRPr lang="en-GB" i="0" dirty="0">
              <a:effectLst>
                <a:glow rad="101600">
                  <a:schemeClr val="tx1">
                    <a:alpha val="75000"/>
                  </a:schemeClr>
                </a:glow>
              </a:effectLst>
            </a:endParaRPr>
          </a:p>
        </p:txBody>
      </p:sp>
      <p:sp>
        <p:nvSpPr>
          <p:cNvPr id="7" name="Text Box 4"/>
          <p:cNvSpPr txBox="1">
            <a:spLocks noChangeArrowheads="1"/>
          </p:cNvSpPr>
          <p:nvPr/>
        </p:nvSpPr>
        <p:spPr bwMode="auto">
          <a:xfrm>
            <a:off x="755576" y="1240884"/>
            <a:ext cx="291236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e.g. believes that ...</a:t>
            </a:r>
            <a:r>
              <a:rPr lang="en-GB" i="0" dirty="0">
                <a:effectLst>
                  <a:glow rad="101600">
                    <a:schemeClr val="tx1">
                      <a:alpha val="75000"/>
                    </a:schemeClr>
                  </a:glow>
                </a:effectLst>
              </a:rPr>
              <a:t> </a:t>
            </a:r>
            <a:r>
              <a:rPr lang="en-GB" i="0" dirty="0" smtClean="0">
                <a:effectLst>
                  <a:glow rad="101600">
                    <a:schemeClr val="tx1">
                      <a:alpha val="75000"/>
                    </a:schemeClr>
                  </a:glow>
                </a:effectLst>
              </a:rPr>
              <a:t/>
            </a:r>
            <a:br>
              <a:rPr lang="en-GB" i="0" dirty="0" smtClean="0">
                <a:effectLst>
                  <a:glow rad="101600">
                    <a:schemeClr val="tx1">
                      <a:alpha val="75000"/>
                    </a:schemeClr>
                  </a:glow>
                </a:effectLst>
              </a:rPr>
            </a:br>
            <a:r>
              <a:rPr lang="en-GB" i="0" dirty="0" smtClean="0">
                <a:effectLst>
                  <a:glow rad="101600">
                    <a:schemeClr val="tx1">
                      <a:alpha val="75000"/>
                    </a:schemeClr>
                  </a:glow>
                </a:effectLst>
              </a:rPr>
              <a:t>e.g. intends that ...</a:t>
            </a:r>
            <a:br>
              <a:rPr lang="en-GB" i="0" dirty="0" smtClean="0">
                <a:effectLst>
                  <a:glow rad="101600">
                    <a:schemeClr val="tx1">
                      <a:alpha val="75000"/>
                    </a:schemeClr>
                  </a:glow>
                </a:effectLst>
              </a:rPr>
            </a:br>
            <a:r>
              <a:rPr lang="en-GB" i="0" dirty="0" smtClean="0">
                <a:effectLst>
                  <a:glow rad="101600">
                    <a:schemeClr val="tx1">
                      <a:alpha val="75000"/>
                    </a:schemeClr>
                  </a:glow>
                </a:effectLst>
              </a:rPr>
              <a:t>e.g. knows that ...</a:t>
            </a:r>
            <a:endParaRPr lang="en-GB" i="0" dirty="0">
              <a:effectLst>
                <a:glow rad="101600">
                  <a:schemeClr val="tx1">
                    <a:alpha val="75000"/>
                  </a:schemeClr>
                </a:glow>
              </a:effectLst>
            </a:endParaRPr>
          </a:p>
        </p:txBody>
      </p:sp>
      <p:sp>
        <p:nvSpPr>
          <p:cNvPr id="8" name="Text Box 4"/>
          <p:cNvSpPr txBox="1">
            <a:spLocks noChangeArrowheads="1"/>
          </p:cNvSpPr>
          <p:nvPr/>
        </p:nvSpPr>
        <p:spPr bwMode="auto">
          <a:xfrm>
            <a:off x="5148064" y="1240884"/>
            <a:ext cx="280831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e.g. excited by ...</a:t>
            </a:r>
            <a:br>
              <a:rPr lang="en-GB" i="0" dirty="0" smtClean="0">
                <a:effectLst>
                  <a:glow rad="101600">
                    <a:schemeClr val="tx1">
                      <a:alpha val="75000"/>
                    </a:schemeClr>
                  </a:glow>
                </a:effectLst>
              </a:rPr>
            </a:br>
            <a:r>
              <a:rPr lang="en-GB" i="0" dirty="0" smtClean="0">
                <a:effectLst>
                  <a:glow rad="101600">
                    <a:schemeClr val="tx1">
                      <a:alpha val="75000"/>
                    </a:schemeClr>
                  </a:glow>
                </a:effectLst>
              </a:rPr>
              <a:t>e.g. encountered ...</a:t>
            </a:r>
            <a:br>
              <a:rPr lang="en-GB" i="0" dirty="0" smtClean="0">
                <a:effectLst>
                  <a:glow rad="101600">
                    <a:schemeClr val="tx1">
                      <a:alpha val="75000"/>
                    </a:schemeClr>
                  </a:glow>
                </a:effectLst>
              </a:rPr>
            </a:br>
            <a:r>
              <a:rPr lang="en-GB" i="0" dirty="0" smtClean="0">
                <a:effectLst>
                  <a:glow rad="101600">
                    <a:schemeClr val="tx1">
                      <a:alpha val="75000"/>
                    </a:schemeClr>
                  </a:glow>
                </a:effectLst>
              </a:rPr>
              <a:t>e.g. wants apple juice</a:t>
            </a:r>
          </a:p>
        </p:txBody>
      </p:sp>
      <p:sp>
        <p:nvSpPr>
          <p:cNvPr id="9" name="Text Box 4"/>
          <p:cNvSpPr txBox="1">
            <a:spLocks noChangeArrowheads="1"/>
          </p:cNvSpPr>
          <p:nvPr/>
        </p:nvSpPr>
        <p:spPr bwMode="auto">
          <a:xfrm>
            <a:off x="755576" y="2529867"/>
            <a:ext cx="302433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arbitrarily </a:t>
            </a:r>
            <a:r>
              <a:rPr lang="en-GB" i="0" dirty="0" err="1" smtClean="0">
                <a:effectLst>
                  <a:glow rad="101600">
                    <a:schemeClr val="tx1">
                      <a:alpha val="75000"/>
                    </a:schemeClr>
                  </a:glow>
                </a:effectLst>
              </a:rPr>
              <a:t>nestable</a:t>
            </a:r>
            <a:r>
              <a:rPr lang="en-GB" i="0" dirty="0" smtClean="0">
                <a:effectLst>
                  <a:glow rad="101600">
                    <a:schemeClr val="tx1">
                      <a:alpha val="75000"/>
                    </a:schemeClr>
                  </a:glow>
                </a:effectLst>
              </a:rPr>
              <a:t> contents</a:t>
            </a:r>
            <a:endParaRPr lang="en-GB" i="0" dirty="0">
              <a:effectLst>
                <a:glow rad="101600">
                  <a:schemeClr val="tx1">
                    <a:alpha val="75000"/>
                  </a:schemeClr>
                </a:glow>
              </a:effectLst>
            </a:endParaRPr>
          </a:p>
        </p:txBody>
      </p:sp>
      <p:sp>
        <p:nvSpPr>
          <p:cNvPr id="10" name="Text Box 4"/>
          <p:cNvSpPr txBox="1">
            <a:spLocks noChangeArrowheads="1"/>
          </p:cNvSpPr>
          <p:nvPr/>
        </p:nvSpPr>
        <p:spPr bwMode="auto">
          <a:xfrm>
            <a:off x="5148064" y="2529867"/>
            <a:ext cx="28083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no contents</a:t>
            </a:r>
          </a:p>
        </p:txBody>
      </p:sp>
      <p:sp>
        <p:nvSpPr>
          <p:cNvPr id="11" name="Text Box 4"/>
          <p:cNvSpPr txBox="1">
            <a:spLocks noChangeArrowheads="1"/>
          </p:cNvSpPr>
          <p:nvPr/>
        </p:nvSpPr>
        <p:spPr bwMode="auto">
          <a:xfrm>
            <a:off x="755576" y="3649572"/>
            <a:ext cx="302433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err="1" smtClean="0">
                <a:effectLst>
                  <a:glow rad="101600">
                    <a:schemeClr val="tx1">
                      <a:alpha val="75000"/>
                    </a:schemeClr>
                  </a:glow>
                </a:effectLst>
              </a:rPr>
              <a:t>uncodifiably</a:t>
            </a:r>
            <a:r>
              <a:rPr lang="en-GB" i="0" dirty="0" smtClean="0">
                <a:effectLst>
                  <a:glow rad="101600">
                    <a:schemeClr val="tx1">
                      <a:alpha val="75000"/>
                    </a:schemeClr>
                  </a:glow>
                </a:effectLst>
              </a:rPr>
              <a:t> complex effects on action</a:t>
            </a:r>
            <a:endParaRPr lang="en-GB" i="0" dirty="0">
              <a:effectLst>
                <a:glow rad="101600">
                  <a:schemeClr val="tx1">
                    <a:alpha val="75000"/>
                  </a:schemeClr>
                </a:glow>
              </a:effectLst>
            </a:endParaRPr>
          </a:p>
        </p:txBody>
      </p:sp>
      <p:sp>
        <p:nvSpPr>
          <p:cNvPr id="12" name="Text Box 4"/>
          <p:cNvSpPr txBox="1">
            <a:spLocks noChangeArrowheads="1"/>
          </p:cNvSpPr>
          <p:nvPr/>
        </p:nvSpPr>
        <p:spPr bwMode="auto">
          <a:xfrm>
            <a:off x="5148064" y="3649572"/>
            <a:ext cx="280831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parameter-setting effects on action</a:t>
            </a:r>
          </a:p>
        </p:txBody>
      </p:sp>
      <p:sp>
        <p:nvSpPr>
          <p:cNvPr id="13" name="Text Box 4"/>
          <p:cNvSpPr txBox="1">
            <a:spLocks noChangeArrowheads="1"/>
          </p:cNvSpPr>
          <p:nvPr/>
        </p:nvSpPr>
        <p:spPr bwMode="auto">
          <a:xfrm>
            <a:off x="755576" y="4769276"/>
            <a:ext cx="302433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permit mistakes about identity and existence</a:t>
            </a:r>
            <a:endParaRPr lang="en-GB" i="0" dirty="0">
              <a:effectLst>
                <a:glow rad="101600">
                  <a:schemeClr val="tx1">
                    <a:alpha val="75000"/>
                  </a:schemeClr>
                </a:glow>
              </a:effectLst>
            </a:endParaRPr>
          </a:p>
        </p:txBody>
      </p:sp>
      <p:sp>
        <p:nvSpPr>
          <p:cNvPr id="14" name="Text Box 4"/>
          <p:cNvSpPr txBox="1">
            <a:spLocks noChangeArrowheads="1"/>
          </p:cNvSpPr>
          <p:nvPr/>
        </p:nvSpPr>
        <p:spPr bwMode="auto">
          <a:xfrm>
            <a:off x="5148064" y="4769276"/>
            <a:ext cx="280831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enable tracking limited range of true and false beliefs</a:t>
            </a:r>
          </a:p>
        </p:txBody>
      </p:sp>
      <p:sp>
        <p:nvSpPr>
          <p:cNvPr id="16" name="Text Box 4"/>
          <p:cNvSpPr txBox="1">
            <a:spLocks noChangeArrowheads="1"/>
          </p:cNvSpPr>
          <p:nvPr/>
        </p:nvSpPr>
        <p:spPr bwMode="auto">
          <a:xfrm>
            <a:off x="5364088" y="6093296"/>
            <a:ext cx="3592016"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r" eaLnBrk="1" hangingPunct="1">
              <a:spcBef>
                <a:spcPct val="50000"/>
              </a:spcBef>
            </a:pPr>
            <a:r>
              <a:rPr lang="en-GB" sz="1600" i="0" dirty="0" smtClean="0">
                <a:effectLst>
                  <a:glow rad="101600">
                    <a:schemeClr val="tx1">
                      <a:alpha val="75000"/>
                    </a:schemeClr>
                  </a:glow>
                </a:effectLst>
              </a:rPr>
              <a:t>Wellman &amp; Phillips 2001</a:t>
            </a:r>
            <a:br>
              <a:rPr lang="en-GB" sz="1600" i="0" dirty="0" smtClean="0">
                <a:effectLst>
                  <a:glow rad="101600">
                    <a:schemeClr val="tx1">
                      <a:alpha val="75000"/>
                    </a:schemeClr>
                  </a:glow>
                </a:effectLst>
              </a:rPr>
            </a:br>
            <a:r>
              <a:rPr lang="en-GB" sz="1600" i="0" dirty="0" smtClean="0">
                <a:effectLst>
                  <a:glow rad="101600">
                    <a:schemeClr val="tx1">
                      <a:alpha val="75000"/>
                    </a:schemeClr>
                  </a:glow>
                </a:effectLst>
              </a:rPr>
              <a:t>Apperly &amp; Butterfill 2009</a:t>
            </a:r>
          </a:p>
        </p:txBody>
      </p:sp>
    </p:spTree>
    <p:extLst>
      <p:ext uri="{BB962C8B-B14F-4D97-AF65-F5344CB8AC3E}">
        <p14:creationId xmlns:p14="http://schemas.microsoft.com/office/powerpoint/2010/main" val="632702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7" descr="DSC_AA_0666cutout.JPG"/>
          <p:cNvPicPr>
            <a:picLocks noChangeAspect="1"/>
          </p:cNvPicPr>
          <p:nvPr/>
        </p:nvPicPr>
        <p:blipFill>
          <a:blip r:embed="rId2">
            <a:grayscl/>
            <a:extLst>
              <a:ext uri="{28A0092B-C50C-407E-A947-70E740481C1C}">
                <a14:useLocalDpi xmlns:a14="http://schemas.microsoft.com/office/drawing/2010/main" val="0"/>
              </a:ext>
            </a:extLst>
          </a:blip>
          <a:srcRect r="9062"/>
          <a:stretch>
            <a:fillRect/>
          </a:stretch>
        </p:blipFill>
        <p:spPr bwMode="auto">
          <a:xfrm>
            <a:off x="-36513" y="0"/>
            <a:ext cx="4157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challenge</a:t>
            </a:r>
          </a:p>
        </p:txBody>
      </p:sp>
      <p:sp>
        <p:nvSpPr>
          <p:cNvPr id="10"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Explain the emergence, in evolution or development, of full-blown theory of mind cognition.</a:t>
            </a:r>
            <a:endParaRPr lang="en-GB" dirty="0">
              <a:solidFill>
                <a:schemeClr val="accent3"/>
              </a:solidFill>
              <a:effectLst>
                <a:glow rad="101600">
                  <a:schemeClr val="tx1">
                    <a:alpha val="75000"/>
                  </a:schemeClr>
                </a:glow>
              </a:effectLst>
            </a:endParaRPr>
          </a:p>
        </p:txBody>
      </p:sp>
    </p:spTree>
    <p:extLst>
      <p:ext uri="{BB962C8B-B14F-4D97-AF65-F5344CB8AC3E}">
        <p14:creationId xmlns:p14="http://schemas.microsoft.com/office/powerpoint/2010/main" val="18538850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p:cNvCxnSpPr/>
          <p:nvPr/>
        </p:nvCxnSpPr>
        <p:spPr bwMode="auto">
          <a:xfrm>
            <a:off x="4535996" y="0"/>
            <a:ext cx="72008" cy="6858000"/>
          </a:xfrm>
          <a:prstGeom prst="line">
            <a:avLst/>
          </a:prstGeom>
          <a:solidFill>
            <a:srgbClr val="00B8FF"/>
          </a:solidFill>
          <a:ln w="9525" cap="flat" cmpd="sng" algn="ctr">
            <a:solidFill>
              <a:srgbClr val="FFFFFF"/>
            </a:solidFill>
            <a:prstDash val="solid"/>
            <a:round/>
            <a:headEnd type="none" w="med" len="med"/>
            <a:tailEnd type="none" w="med" len="med"/>
          </a:ln>
          <a:effectLst/>
        </p:spPr>
      </p:cxnSp>
      <p:sp>
        <p:nvSpPr>
          <p:cNvPr id="23" name="Rectangle 22"/>
          <p:cNvSpPr/>
          <p:nvPr/>
        </p:nvSpPr>
        <p:spPr bwMode="auto">
          <a:xfrm>
            <a:off x="4932040" y="4869160"/>
            <a:ext cx="864096" cy="28803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glow rad="101600">
                  <a:schemeClr val="tx1">
                    <a:alpha val="75000"/>
                  </a:schemeClr>
                </a:glow>
              </a:effectLst>
              <a:latin typeface="Myriad Web" charset="0"/>
            </a:endParaRPr>
          </a:p>
        </p:txBody>
      </p:sp>
      <p:sp>
        <p:nvSpPr>
          <p:cNvPr id="27651" name="Text Box 4"/>
          <p:cNvSpPr txBox="1">
            <a:spLocks noChangeArrowheads="1"/>
          </p:cNvSpPr>
          <p:nvPr/>
        </p:nvSpPr>
        <p:spPr bwMode="auto">
          <a:xfrm>
            <a:off x="755576" y="404664"/>
            <a:ext cx="31683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Propositional attitude</a:t>
            </a:r>
            <a:endParaRPr lang="en-GB" i="0" dirty="0">
              <a:effectLst>
                <a:glow rad="101600">
                  <a:schemeClr val="tx1">
                    <a:alpha val="75000"/>
                  </a:schemeClr>
                </a:glow>
              </a:effectLst>
            </a:endParaRPr>
          </a:p>
        </p:txBody>
      </p:sp>
      <p:sp>
        <p:nvSpPr>
          <p:cNvPr id="2" name="TextBox 1"/>
          <p:cNvSpPr txBox="1"/>
          <p:nvPr/>
        </p:nvSpPr>
        <p:spPr>
          <a:xfrm>
            <a:off x="641143" y="-1947980"/>
            <a:ext cx="184666" cy="430887"/>
          </a:xfrm>
          <a:prstGeom prst="rect">
            <a:avLst/>
          </a:prstGeom>
          <a:noFill/>
        </p:spPr>
        <p:txBody>
          <a:bodyPr wrap="none" rtlCol="0">
            <a:spAutoFit/>
          </a:bodyPr>
          <a:lstStyle/>
          <a:p>
            <a:endParaRPr lang="en-US">
              <a:effectLst>
                <a:glow rad="101600">
                  <a:schemeClr val="tx1">
                    <a:alpha val="75000"/>
                  </a:schemeClr>
                </a:glow>
              </a:effectLst>
            </a:endParaRPr>
          </a:p>
        </p:txBody>
      </p:sp>
      <p:sp>
        <p:nvSpPr>
          <p:cNvPr id="6" name="Text Box 4"/>
          <p:cNvSpPr txBox="1">
            <a:spLocks noChangeArrowheads="1"/>
          </p:cNvSpPr>
          <p:nvPr/>
        </p:nvSpPr>
        <p:spPr bwMode="auto">
          <a:xfrm>
            <a:off x="5148064" y="404664"/>
            <a:ext cx="33843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Relational attitude</a:t>
            </a:r>
            <a:endParaRPr lang="en-GB" i="0" dirty="0">
              <a:effectLst>
                <a:glow rad="101600">
                  <a:schemeClr val="tx1">
                    <a:alpha val="75000"/>
                  </a:schemeClr>
                </a:glow>
              </a:effectLst>
            </a:endParaRPr>
          </a:p>
        </p:txBody>
      </p:sp>
      <p:sp>
        <p:nvSpPr>
          <p:cNvPr id="7" name="Text Box 4"/>
          <p:cNvSpPr txBox="1">
            <a:spLocks noChangeArrowheads="1"/>
          </p:cNvSpPr>
          <p:nvPr/>
        </p:nvSpPr>
        <p:spPr bwMode="auto">
          <a:xfrm>
            <a:off x="755576" y="1240884"/>
            <a:ext cx="291236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e.g. believes that ...</a:t>
            </a:r>
            <a:r>
              <a:rPr lang="en-GB" i="0" dirty="0">
                <a:effectLst>
                  <a:glow rad="101600">
                    <a:schemeClr val="tx1">
                      <a:alpha val="75000"/>
                    </a:schemeClr>
                  </a:glow>
                </a:effectLst>
              </a:rPr>
              <a:t> </a:t>
            </a:r>
            <a:r>
              <a:rPr lang="en-GB" i="0" dirty="0" smtClean="0">
                <a:effectLst>
                  <a:glow rad="101600">
                    <a:schemeClr val="tx1">
                      <a:alpha val="75000"/>
                    </a:schemeClr>
                  </a:glow>
                </a:effectLst>
              </a:rPr>
              <a:t/>
            </a:r>
            <a:br>
              <a:rPr lang="en-GB" i="0" dirty="0" smtClean="0">
                <a:effectLst>
                  <a:glow rad="101600">
                    <a:schemeClr val="tx1">
                      <a:alpha val="75000"/>
                    </a:schemeClr>
                  </a:glow>
                </a:effectLst>
              </a:rPr>
            </a:br>
            <a:r>
              <a:rPr lang="en-GB" i="0" dirty="0" smtClean="0">
                <a:effectLst>
                  <a:glow rad="101600">
                    <a:schemeClr val="tx1">
                      <a:alpha val="75000"/>
                    </a:schemeClr>
                  </a:glow>
                </a:effectLst>
              </a:rPr>
              <a:t>e.g. intends that ...</a:t>
            </a:r>
            <a:br>
              <a:rPr lang="en-GB" i="0" dirty="0" smtClean="0">
                <a:effectLst>
                  <a:glow rad="101600">
                    <a:schemeClr val="tx1">
                      <a:alpha val="75000"/>
                    </a:schemeClr>
                  </a:glow>
                </a:effectLst>
              </a:rPr>
            </a:br>
            <a:r>
              <a:rPr lang="en-GB" i="0" dirty="0" smtClean="0">
                <a:effectLst>
                  <a:glow rad="101600">
                    <a:schemeClr val="tx1">
                      <a:alpha val="75000"/>
                    </a:schemeClr>
                  </a:glow>
                </a:effectLst>
              </a:rPr>
              <a:t>e.g. knows that ...</a:t>
            </a:r>
            <a:endParaRPr lang="en-GB" i="0" dirty="0">
              <a:effectLst>
                <a:glow rad="101600">
                  <a:schemeClr val="tx1">
                    <a:alpha val="75000"/>
                  </a:schemeClr>
                </a:glow>
              </a:effectLst>
            </a:endParaRPr>
          </a:p>
        </p:txBody>
      </p:sp>
      <p:sp>
        <p:nvSpPr>
          <p:cNvPr id="8" name="Text Box 4"/>
          <p:cNvSpPr txBox="1">
            <a:spLocks noChangeArrowheads="1"/>
          </p:cNvSpPr>
          <p:nvPr/>
        </p:nvSpPr>
        <p:spPr bwMode="auto">
          <a:xfrm>
            <a:off x="5148064" y="1240884"/>
            <a:ext cx="280831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e.g. excited by ...</a:t>
            </a:r>
            <a:br>
              <a:rPr lang="en-GB" i="0" dirty="0" smtClean="0">
                <a:effectLst>
                  <a:glow rad="101600">
                    <a:schemeClr val="tx1">
                      <a:alpha val="75000"/>
                    </a:schemeClr>
                  </a:glow>
                </a:effectLst>
              </a:rPr>
            </a:br>
            <a:r>
              <a:rPr lang="en-GB" i="0" dirty="0" smtClean="0">
                <a:effectLst>
                  <a:glow rad="101600">
                    <a:schemeClr val="tx1">
                      <a:alpha val="75000"/>
                    </a:schemeClr>
                  </a:glow>
                </a:effectLst>
              </a:rPr>
              <a:t>e.g. encountered ...</a:t>
            </a:r>
            <a:br>
              <a:rPr lang="en-GB" i="0" dirty="0" smtClean="0">
                <a:effectLst>
                  <a:glow rad="101600">
                    <a:schemeClr val="tx1">
                      <a:alpha val="75000"/>
                    </a:schemeClr>
                  </a:glow>
                </a:effectLst>
              </a:rPr>
            </a:br>
            <a:r>
              <a:rPr lang="en-GB" i="0" dirty="0" smtClean="0">
                <a:effectLst>
                  <a:glow rad="101600">
                    <a:schemeClr val="tx1">
                      <a:alpha val="75000"/>
                    </a:schemeClr>
                  </a:glow>
                </a:effectLst>
              </a:rPr>
              <a:t>e.g. wants apple juice</a:t>
            </a:r>
          </a:p>
        </p:txBody>
      </p:sp>
      <p:sp>
        <p:nvSpPr>
          <p:cNvPr id="9" name="Text Box 4"/>
          <p:cNvSpPr txBox="1">
            <a:spLocks noChangeArrowheads="1"/>
          </p:cNvSpPr>
          <p:nvPr/>
        </p:nvSpPr>
        <p:spPr bwMode="auto">
          <a:xfrm>
            <a:off x="755576" y="2529867"/>
            <a:ext cx="302433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arbitrarily </a:t>
            </a:r>
            <a:r>
              <a:rPr lang="en-GB" i="0" dirty="0" err="1" smtClean="0">
                <a:effectLst>
                  <a:glow rad="101600">
                    <a:schemeClr val="tx1">
                      <a:alpha val="75000"/>
                    </a:schemeClr>
                  </a:glow>
                </a:effectLst>
              </a:rPr>
              <a:t>nestable</a:t>
            </a:r>
            <a:r>
              <a:rPr lang="en-GB" i="0" dirty="0" smtClean="0">
                <a:effectLst>
                  <a:glow rad="101600">
                    <a:schemeClr val="tx1">
                      <a:alpha val="75000"/>
                    </a:schemeClr>
                  </a:glow>
                </a:effectLst>
              </a:rPr>
              <a:t> contents</a:t>
            </a:r>
            <a:endParaRPr lang="en-GB" i="0" dirty="0">
              <a:effectLst>
                <a:glow rad="101600">
                  <a:schemeClr val="tx1">
                    <a:alpha val="75000"/>
                  </a:schemeClr>
                </a:glow>
              </a:effectLst>
            </a:endParaRPr>
          </a:p>
        </p:txBody>
      </p:sp>
      <p:sp>
        <p:nvSpPr>
          <p:cNvPr id="10" name="Text Box 4"/>
          <p:cNvSpPr txBox="1">
            <a:spLocks noChangeArrowheads="1"/>
          </p:cNvSpPr>
          <p:nvPr/>
        </p:nvSpPr>
        <p:spPr bwMode="auto">
          <a:xfrm>
            <a:off x="5148064" y="2529867"/>
            <a:ext cx="28083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no contents</a:t>
            </a:r>
          </a:p>
        </p:txBody>
      </p:sp>
      <p:sp>
        <p:nvSpPr>
          <p:cNvPr id="11" name="Text Box 4"/>
          <p:cNvSpPr txBox="1">
            <a:spLocks noChangeArrowheads="1"/>
          </p:cNvSpPr>
          <p:nvPr/>
        </p:nvSpPr>
        <p:spPr bwMode="auto">
          <a:xfrm>
            <a:off x="755576" y="3649572"/>
            <a:ext cx="302433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err="1" smtClean="0">
                <a:effectLst>
                  <a:glow rad="101600">
                    <a:schemeClr val="tx1">
                      <a:alpha val="75000"/>
                    </a:schemeClr>
                  </a:glow>
                </a:effectLst>
              </a:rPr>
              <a:t>uncodifiably</a:t>
            </a:r>
            <a:r>
              <a:rPr lang="en-GB" i="0" dirty="0" smtClean="0">
                <a:effectLst>
                  <a:glow rad="101600">
                    <a:schemeClr val="tx1">
                      <a:alpha val="75000"/>
                    </a:schemeClr>
                  </a:glow>
                </a:effectLst>
              </a:rPr>
              <a:t> complex effects on action</a:t>
            </a:r>
            <a:endParaRPr lang="en-GB" i="0" dirty="0">
              <a:effectLst>
                <a:glow rad="101600">
                  <a:schemeClr val="tx1">
                    <a:alpha val="75000"/>
                  </a:schemeClr>
                </a:glow>
              </a:effectLst>
            </a:endParaRPr>
          </a:p>
        </p:txBody>
      </p:sp>
      <p:sp>
        <p:nvSpPr>
          <p:cNvPr id="12" name="Text Box 4"/>
          <p:cNvSpPr txBox="1">
            <a:spLocks noChangeArrowheads="1"/>
          </p:cNvSpPr>
          <p:nvPr/>
        </p:nvSpPr>
        <p:spPr bwMode="auto">
          <a:xfrm>
            <a:off x="5148064" y="3649572"/>
            <a:ext cx="280831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parameter-setting effects on action</a:t>
            </a:r>
          </a:p>
        </p:txBody>
      </p:sp>
      <p:sp>
        <p:nvSpPr>
          <p:cNvPr id="13" name="Text Box 4"/>
          <p:cNvSpPr txBox="1">
            <a:spLocks noChangeArrowheads="1"/>
          </p:cNvSpPr>
          <p:nvPr/>
        </p:nvSpPr>
        <p:spPr bwMode="auto">
          <a:xfrm>
            <a:off x="755576" y="4769276"/>
            <a:ext cx="302433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permit mistakes about identity and existence</a:t>
            </a:r>
            <a:endParaRPr lang="en-GB" i="0" dirty="0">
              <a:effectLst>
                <a:glow rad="101600">
                  <a:schemeClr val="tx1">
                    <a:alpha val="75000"/>
                  </a:schemeClr>
                </a:glow>
              </a:effectLst>
            </a:endParaRPr>
          </a:p>
        </p:txBody>
      </p:sp>
      <p:sp>
        <p:nvSpPr>
          <p:cNvPr id="14" name="Text Box 4"/>
          <p:cNvSpPr txBox="1">
            <a:spLocks noChangeArrowheads="1"/>
          </p:cNvSpPr>
          <p:nvPr/>
        </p:nvSpPr>
        <p:spPr bwMode="auto">
          <a:xfrm>
            <a:off x="5148064" y="4769276"/>
            <a:ext cx="280831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enable tracking limited range of true and false beliefs</a:t>
            </a:r>
          </a:p>
        </p:txBody>
      </p:sp>
      <p:sp>
        <p:nvSpPr>
          <p:cNvPr id="16" name="Text Box 4"/>
          <p:cNvSpPr txBox="1">
            <a:spLocks noChangeArrowheads="1"/>
          </p:cNvSpPr>
          <p:nvPr/>
        </p:nvSpPr>
        <p:spPr bwMode="auto">
          <a:xfrm>
            <a:off x="5364088" y="6093296"/>
            <a:ext cx="3592016"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r" eaLnBrk="1" hangingPunct="1">
              <a:spcBef>
                <a:spcPct val="50000"/>
              </a:spcBef>
            </a:pPr>
            <a:r>
              <a:rPr lang="en-GB" sz="1600" i="0" dirty="0" smtClean="0">
                <a:effectLst>
                  <a:glow rad="101600">
                    <a:schemeClr val="tx1">
                      <a:alpha val="75000"/>
                    </a:schemeClr>
                  </a:glow>
                </a:effectLst>
              </a:rPr>
              <a:t>Wellman &amp; Phillips 2001</a:t>
            </a:r>
            <a:br>
              <a:rPr lang="en-GB" sz="1600" i="0" dirty="0" smtClean="0">
                <a:effectLst>
                  <a:glow rad="101600">
                    <a:schemeClr val="tx1">
                      <a:alpha val="75000"/>
                    </a:schemeClr>
                  </a:glow>
                </a:effectLst>
              </a:rPr>
            </a:br>
            <a:r>
              <a:rPr lang="en-GB" sz="1600" i="0" dirty="0" smtClean="0">
                <a:effectLst>
                  <a:glow rad="101600">
                    <a:schemeClr val="tx1">
                      <a:alpha val="75000"/>
                    </a:schemeClr>
                  </a:glow>
                </a:effectLst>
              </a:rPr>
              <a:t>Apperly &amp; Butterfill 2009</a:t>
            </a:r>
          </a:p>
        </p:txBody>
      </p:sp>
      <p:grpSp>
        <p:nvGrpSpPr>
          <p:cNvPr id="25" name="Group 2"/>
          <p:cNvGrpSpPr>
            <a:grpSpLocks/>
          </p:cNvGrpSpPr>
          <p:nvPr/>
        </p:nvGrpSpPr>
        <p:grpSpPr bwMode="auto">
          <a:xfrm>
            <a:off x="3792242" y="4946183"/>
            <a:ext cx="2087562" cy="1957388"/>
            <a:chOff x="2971" y="1117"/>
            <a:chExt cx="1225" cy="1149"/>
          </a:xfrm>
        </p:grpSpPr>
        <p:pic>
          <p:nvPicPr>
            <p:cNvPr id="26" name="Picture 3"/>
            <p:cNvPicPr>
              <a:picLocks noChangeAspect="1" noChangeArrowheads="1"/>
            </p:cNvPicPr>
            <p:nvPr/>
          </p:nvPicPr>
          <p:blipFill>
            <a:blip r:embed="rId2">
              <a:lum bright="-18000" contrast="48000"/>
              <a:grayscl/>
              <a:extLst>
                <a:ext uri="{28A0092B-C50C-407E-A947-70E740481C1C}">
                  <a14:useLocalDpi xmlns:a14="http://schemas.microsoft.com/office/drawing/2010/main" val="0"/>
                </a:ext>
              </a:extLst>
            </a:blip>
            <a:srcRect l="30537" t="37593" r="21402" b="18729"/>
            <a:stretch>
              <a:fillRect/>
            </a:stretch>
          </p:blipFill>
          <p:spPr bwMode="auto">
            <a:xfrm>
              <a:off x="2971" y="1117"/>
              <a:ext cx="1225" cy="1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4"/>
            <p:cNvSpPr>
              <a:spLocks noChangeArrowheads="1"/>
            </p:cNvSpPr>
            <p:nvPr/>
          </p:nvSpPr>
          <p:spPr bwMode="auto">
            <a:xfrm>
              <a:off x="3651" y="1172"/>
              <a:ext cx="544" cy="25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pic>
        <p:nvPicPr>
          <p:cNvPr id="28" name="Picture 6"/>
          <p:cNvPicPr>
            <a:picLocks noChangeAspect="1" noChangeArrowheads="1"/>
          </p:cNvPicPr>
          <p:nvPr/>
        </p:nvPicPr>
        <p:blipFill>
          <a:blip r:embed="rId3">
            <a:lum bright="-12000" contrast="48000"/>
            <a:grayscl/>
            <a:extLst>
              <a:ext uri="{BEBA8EAE-BF5A-486C-A8C5-ECC9F3942E4B}">
                <a14:imgProps xmlns:a14="http://schemas.microsoft.com/office/drawing/2010/main">
                  <a14:imgLayer r:embed="rId4">
                    <a14:imgEffect>
                      <a14:backgroundRemoval t="4737" b="97368" l="2143" r="92143">
                        <a14:foregroundMark x1="20000" y1="14211" x2="43571" y2="6316"/>
                        <a14:foregroundMark x1="63571" y1="12632" x2="74286" y2="35263"/>
                        <a14:foregroundMark x1="15714" y1="16316" x2="30714" y2="6316"/>
                        <a14:foregroundMark x1="56429" y1="7895" x2="71429" y2="18421"/>
                        <a14:foregroundMark x1="73571" y1="22105" x2="75714" y2="30000"/>
                        <a14:foregroundMark x1="37143" y1="4737" x2="52143" y2="5789"/>
                        <a14:foregroundMark x1="7857" y1="93158" x2="89286" y2="94211"/>
                        <a14:foregroundMark x1="65000" y1="77368" x2="93571" y2="91053"/>
                        <a14:foregroundMark x1="69286" y1="75789" x2="92857" y2="78947"/>
                        <a14:foregroundMark x1="12857" y1="65263" x2="2857" y2="71579"/>
                        <a14:foregroundMark x1="6429" y1="72105" x2="27857" y2="88421"/>
                        <a14:foregroundMark x1="9286" y1="97368" x2="88571" y2="97368"/>
                      </a14:backgroundRemoval>
                    </a14:imgEffect>
                  </a14:imgLayer>
                </a14:imgProps>
              </a:ext>
              <a:ext uri="{28A0092B-C50C-407E-A947-70E740481C1C}">
                <a14:useLocalDpi xmlns:a14="http://schemas.microsoft.com/office/drawing/2010/main" val="0"/>
              </a:ext>
            </a:extLst>
          </a:blip>
          <a:srcRect r="2737"/>
          <a:stretch>
            <a:fillRect/>
          </a:stretch>
        </p:blipFill>
        <p:spPr bwMode="auto">
          <a:xfrm>
            <a:off x="6745712" y="4987460"/>
            <a:ext cx="1373187" cy="191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7"/>
          <p:cNvPicPr>
            <a:picLocks noChangeAspect="1" noChangeArrowheads="1"/>
          </p:cNvPicPr>
          <p:nvPr/>
        </p:nvPicPr>
        <p:blipFill>
          <a:blip r:embed="rId5">
            <a:lum bright="-12000" contrast="42000"/>
            <a:grayscl/>
            <a:extLst>
              <a:ext uri="{BEBA8EAE-BF5A-486C-A8C5-ECC9F3942E4B}">
                <a14:imgProps xmlns:a14="http://schemas.microsoft.com/office/drawing/2010/main">
                  <a14:imgLayer r:embed="rId6">
                    <a14:imgEffect>
                      <a14:backgroundRemoval t="2000" b="94000" l="0" r="94000">
                        <a14:foregroundMark x1="88667" y1="6500" x2="58000" y2="24500"/>
                        <a14:foregroundMark x1="34667" y1="2000" x2="86000" y2="8500"/>
                        <a14:foregroundMark x1="94000" y1="18000" x2="88667" y2="37000"/>
                        <a14:foregroundMark x1="7333" y1="71000" x2="36000" y2="80500"/>
                        <a14:foregroundMark x1="10667" y1="85500" x2="42667" y2="87500"/>
                        <a14:foregroundMark x1="7333" y1="92500" x2="36000" y2="94000"/>
                        <a14:foregroundMark x1="88000" y1="42000" x2="88000" y2="42000"/>
                        <a14:backgroundMark x1="96667" y1="24000" x2="96667" y2="24000"/>
                      </a14:backgroundRemoval>
                    </a14:imgEffect>
                  </a14:imgLayer>
                </a14:imgProps>
              </a:ext>
              <a:ext uri="{28A0092B-C50C-407E-A947-70E740481C1C}">
                <a14:useLocalDpi xmlns:a14="http://schemas.microsoft.com/office/drawing/2010/main" val="0"/>
              </a:ext>
            </a:extLst>
          </a:blip>
          <a:srcRect r="4666"/>
          <a:stretch>
            <a:fillRect/>
          </a:stretch>
        </p:blipFill>
        <p:spPr bwMode="auto">
          <a:xfrm flipH="1">
            <a:off x="7795395" y="5134500"/>
            <a:ext cx="1362076"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5"/>
          <p:cNvPicPr>
            <a:picLocks noChangeAspect="1" noChangeArrowheads="1"/>
          </p:cNvPicPr>
          <p:nvPr/>
        </p:nvPicPr>
        <p:blipFill>
          <a:blip r:embed="rId7">
            <a:lum bright="-12000" contrast="36000"/>
            <a:grayscl/>
            <a:extLst>
              <a:ext uri="{BEBA8EAE-BF5A-486C-A8C5-ECC9F3942E4B}">
                <a14:imgProps xmlns:a14="http://schemas.microsoft.com/office/drawing/2010/main">
                  <a14:imgLayer r:embed="rId8">
                    <a14:imgEffect>
                      <a14:backgroundRemoval t="4837" b="95051" l="1262" r="98317">
                        <a14:foregroundMark x1="20337" y1="57368" x2="22861" y2="19123"/>
                        <a14:foregroundMark x1="24965" y1="16198" x2="50210" y2="4949"/>
                        <a14:foregroundMark x1="77840" y1="30146" x2="69705" y2="64679"/>
                        <a14:foregroundMark x1="71388" y1="29246" x2="81907" y2="40832"/>
                        <a14:foregroundMark x1="79944" y1="26547" x2="79523" y2="50619"/>
                        <a14:foregroundMark x1="57644" y1="40720" x2="57644" y2="40720"/>
                        <a14:foregroundMark x1="36185" y1="41620" x2="36185" y2="41620"/>
                        <a14:foregroundMark x1="34642" y1="42295" x2="37447" y2="42520"/>
                        <a14:foregroundMark x1="15568" y1="41845" x2="16550" y2="49831"/>
                        <a14:foregroundMark x1="16550" y1="60630" x2="28050" y2="65692"/>
                        <a14:foregroundMark x1="15007" y1="61417" x2="21459" y2="65579"/>
                        <a14:foregroundMark x1="63394" y1="6637" x2="69285" y2="12598"/>
                        <a14:foregroundMark x1="86536" y1="81215" x2="98457" y2="85489"/>
                        <a14:foregroundMark x1="97616" y1="94151" x2="3647" y2="95051"/>
                        <a14:foregroundMark x1="1262" y1="80877" x2="14306" y2="79640"/>
                        <a14:foregroundMark x1="13043" y1="81890" x2="5189" y2="93251"/>
                      </a14:backgroundRemoval>
                    </a14:imgEffect>
                  </a14:imgLayer>
                </a14:imgProps>
              </a:ext>
              <a:ext uri="{28A0092B-C50C-407E-A947-70E740481C1C}">
                <a14:useLocalDpi xmlns:a14="http://schemas.microsoft.com/office/drawing/2010/main" val="0"/>
              </a:ext>
            </a:extLst>
          </a:blip>
          <a:srcRect/>
          <a:stretch>
            <a:fillRect/>
          </a:stretch>
        </p:blipFill>
        <p:spPr bwMode="auto">
          <a:xfrm>
            <a:off x="5244805" y="4848450"/>
            <a:ext cx="1712913"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Rectangle 30"/>
          <p:cNvSpPr/>
          <p:nvPr/>
        </p:nvSpPr>
        <p:spPr bwMode="auto">
          <a:xfrm>
            <a:off x="4945511" y="4846468"/>
            <a:ext cx="864096" cy="28803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8099800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7107"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47108" name="Rectangle 5"/>
          <p:cNvSpPr>
            <a:spLocks noChangeArrowheads="1"/>
          </p:cNvSpPr>
          <p:nvPr/>
        </p:nvSpPr>
        <p:spPr bwMode="auto">
          <a:xfrm>
            <a:off x="468313" y="2060575"/>
            <a:ext cx="3382962" cy="23764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Tree>
    <p:extLst>
      <p:ext uri="{BB962C8B-B14F-4D97-AF65-F5344CB8AC3E}">
        <p14:creationId xmlns:p14="http://schemas.microsoft.com/office/powerpoint/2010/main" val="19154318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7107"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47108" name="Rectangle 5"/>
          <p:cNvSpPr>
            <a:spLocks noChangeArrowheads="1"/>
          </p:cNvSpPr>
          <p:nvPr/>
        </p:nvSpPr>
        <p:spPr bwMode="auto">
          <a:xfrm>
            <a:off x="468313" y="2060575"/>
            <a:ext cx="3382962" cy="23764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pic>
        <p:nvPicPr>
          <p:cNvPr id="6" name="Picture 5" descr="apperly transparent.png"/>
          <p:cNvPicPr>
            <a:picLocks noChangeAspect="1"/>
          </p:cNvPicPr>
          <p:nvPr/>
        </p:nvPicPr>
        <p:blipFill>
          <a:blip r:embed="rId3">
            <a:extLst>
              <a:ext uri="{28A0092B-C50C-407E-A947-70E740481C1C}">
                <a14:useLocalDpi xmlns:a14="http://schemas.microsoft.com/office/drawing/2010/main" val="0"/>
              </a:ext>
            </a:extLst>
          </a:blip>
          <a:srcRect b="4765"/>
          <a:stretch>
            <a:fillRect/>
          </a:stretch>
        </p:blipFill>
        <p:spPr bwMode="auto">
          <a:xfrm flipH="1">
            <a:off x="-468560" y="-939482"/>
            <a:ext cx="8210483" cy="7776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7209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7107"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47107"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47108" name="Rectangle 5"/>
          <p:cNvSpPr>
            <a:spLocks noChangeArrowheads="1"/>
          </p:cNvSpPr>
          <p:nvPr/>
        </p:nvSpPr>
        <p:spPr bwMode="auto">
          <a:xfrm>
            <a:off x="468313" y="2060575"/>
            <a:ext cx="3382962" cy="23764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Tree>
    <p:extLst>
      <p:ext uri="{BB962C8B-B14F-4D97-AF65-F5344CB8AC3E}">
        <p14:creationId xmlns:p14="http://schemas.microsoft.com/office/powerpoint/2010/main" val="23818963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8131"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48131"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grpSp>
        <p:nvGrpSpPr>
          <p:cNvPr id="48132" name="Group 5"/>
          <p:cNvGrpSpPr>
            <a:grpSpLocks/>
          </p:cNvGrpSpPr>
          <p:nvPr/>
        </p:nvGrpSpPr>
        <p:grpSpPr bwMode="auto">
          <a:xfrm>
            <a:off x="395288" y="4941888"/>
            <a:ext cx="5043487" cy="1582737"/>
            <a:chOff x="1655" y="8119"/>
            <a:chExt cx="4286" cy="1344"/>
          </a:xfrm>
        </p:grpSpPr>
        <p:sp>
          <p:nvSpPr>
            <p:cNvPr id="688134" name="AutoShape 6"/>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48135" name="Group 7"/>
            <p:cNvGrpSpPr>
              <a:grpSpLocks/>
            </p:cNvGrpSpPr>
            <p:nvPr/>
          </p:nvGrpSpPr>
          <p:grpSpPr bwMode="auto">
            <a:xfrm>
              <a:off x="2471" y="8384"/>
              <a:ext cx="960" cy="1077"/>
              <a:chOff x="1851" y="8591"/>
              <a:chExt cx="1133" cy="1270"/>
            </a:xfrm>
          </p:grpSpPr>
          <p:grpSp>
            <p:nvGrpSpPr>
              <p:cNvPr id="48188" name="Group 8"/>
              <p:cNvGrpSpPr>
                <a:grpSpLocks noChangeAspect="1"/>
              </p:cNvGrpSpPr>
              <p:nvPr/>
            </p:nvGrpSpPr>
            <p:grpSpPr bwMode="auto">
              <a:xfrm>
                <a:off x="2026" y="8591"/>
                <a:ext cx="657" cy="680"/>
                <a:chOff x="2925" y="799"/>
                <a:chExt cx="1970" cy="2041"/>
              </a:xfrm>
            </p:grpSpPr>
            <p:sp>
              <p:nvSpPr>
                <p:cNvPr id="48190" name="Oval 9"/>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91" name="AutoShape 10"/>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92" name="AutoShape 11"/>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93" name="Oval 12"/>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8194" name="Oval 13"/>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8195" name="AutoShape 14"/>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8196" name="AutoShape 15"/>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8197" name="Freeform 16"/>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48189" name="Text Box 17"/>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48136" name="Group 18"/>
            <p:cNvGrpSpPr>
              <a:grpSpLocks/>
            </p:cNvGrpSpPr>
            <p:nvPr/>
          </p:nvGrpSpPr>
          <p:grpSpPr bwMode="auto">
            <a:xfrm>
              <a:off x="3400" y="8309"/>
              <a:ext cx="713" cy="1154"/>
              <a:chOff x="3039" y="8502"/>
              <a:chExt cx="842" cy="1363"/>
            </a:xfrm>
          </p:grpSpPr>
          <p:grpSp>
            <p:nvGrpSpPr>
              <p:cNvPr id="48175" name="Group 19"/>
              <p:cNvGrpSpPr>
                <a:grpSpLocks noChangeAspect="1"/>
              </p:cNvGrpSpPr>
              <p:nvPr/>
            </p:nvGrpSpPr>
            <p:grpSpPr bwMode="auto">
              <a:xfrm>
                <a:off x="3074" y="8502"/>
                <a:ext cx="662" cy="772"/>
                <a:chOff x="3696" y="2205"/>
                <a:chExt cx="1361" cy="1588"/>
              </a:xfrm>
            </p:grpSpPr>
            <p:sp>
              <p:nvSpPr>
                <p:cNvPr id="48177" name="AutoShape 20"/>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8178" name="AutoShape 21"/>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8179" name="Oval 22"/>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80" name="AutoShape 23"/>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81" name="AutoShape 24"/>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82" name="Oval 25"/>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8183" name="Oval 26"/>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8184" name="AutoShape 27"/>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8185" name="AutoShape 28"/>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8186" name="Freeform 29"/>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48187" name="AutoShape 30"/>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48176" name="Text Box 31"/>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48137" name="Group 32"/>
            <p:cNvGrpSpPr>
              <a:grpSpLocks/>
            </p:cNvGrpSpPr>
            <p:nvPr/>
          </p:nvGrpSpPr>
          <p:grpSpPr bwMode="auto">
            <a:xfrm>
              <a:off x="4246" y="8322"/>
              <a:ext cx="702" cy="1140"/>
              <a:chOff x="4037" y="8518"/>
              <a:chExt cx="829" cy="1346"/>
            </a:xfrm>
          </p:grpSpPr>
          <p:grpSp>
            <p:nvGrpSpPr>
              <p:cNvPr id="48163" name="Group 33"/>
              <p:cNvGrpSpPr>
                <a:grpSpLocks noChangeAspect="1"/>
              </p:cNvGrpSpPr>
              <p:nvPr/>
            </p:nvGrpSpPr>
            <p:grpSpPr bwMode="auto">
              <a:xfrm>
                <a:off x="4096" y="8518"/>
                <a:ext cx="605" cy="861"/>
                <a:chOff x="4105" y="216"/>
                <a:chExt cx="1270" cy="1808"/>
              </a:xfrm>
            </p:grpSpPr>
            <p:sp>
              <p:nvSpPr>
                <p:cNvPr id="48165" name="Oval 3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66" name="AutoShape 3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67" name="Oval 3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8168" name="AutoShape 3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69" name="Oval 3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8170" name="AutoShape 3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8171" name="AutoShape 4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8172" name="AutoShape 41"/>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48173" name="Rectangle 42"/>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8174" name="Oval 43"/>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48164" name="Text Box 44"/>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48138" name="Group 45"/>
            <p:cNvGrpSpPr>
              <a:grpSpLocks/>
            </p:cNvGrpSpPr>
            <p:nvPr/>
          </p:nvGrpSpPr>
          <p:grpSpPr bwMode="auto">
            <a:xfrm>
              <a:off x="5098" y="8373"/>
              <a:ext cx="843" cy="1088"/>
              <a:chOff x="4955" y="8577"/>
              <a:chExt cx="997" cy="1285"/>
            </a:xfrm>
          </p:grpSpPr>
          <p:grpSp>
            <p:nvGrpSpPr>
              <p:cNvPr id="48150" name="Group 46"/>
              <p:cNvGrpSpPr>
                <a:grpSpLocks noChangeAspect="1"/>
              </p:cNvGrpSpPr>
              <p:nvPr/>
            </p:nvGrpSpPr>
            <p:grpSpPr bwMode="auto">
              <a:xfrm>
                <a:off x="5092" y="8577"/>
                <a:ext cx="606" cy="804"/>
                <a:chOff x="4105" y="339"/>
                <a:chExt cx="1270" cy="1685"/>
              </a:xfrm>
            </p:grpSpPr>
            <p:sp>
              <p:nvSpPr>
                <p:cNvPr id="48152" name="Oval 4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53" name="AutoShape 4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54" name="Oval 4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8155" name="AutoShape 5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56" name="Oval 5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8157" name="AutoShape 5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8158" name="AutoShape 5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8159" name="AutoShape 54"/>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48160" name="Rectangle 5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8161" name="Oval 5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48162" name="Line 57"/>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48151" name="Text Box 58"/>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48139" name="Group 59"/>
            <p:cNvGrpSpPr>
              <a:grpSpLocks/>
            </p:cNvGrpSpPr>
            <p:nvPr/>
          </p:nvGrpSpPr>
          <p:grpSpPr bwMode="auto">
            <a:xfrm>
              <a:off x="1749" y="8384"/>
              <a:ext cx="841" cy="1078"/>
              <a:chOff x="998" y="8591"/>
              <a:chExt cx="993" cy="1273"/>
            </a:xfrm>
          </p:grpSpPr>
          <p:grpSp>
            <p:nvGrpSpPr>
              <p:cNvPr id="48140" name="Group 60"/>
              <p:cNvGrpSpPr>
                <a:grpSpLocks noChangeAspect="1"/>
              </p:cNvGrpSpPr>
              <p:nvPr/>
            </p:nvGrpSpPr>
            <p:grpSpPr bwMode="auto">
              <a:xfrm>
                <a:off x="1203" y="8591"/>
                <a:ext cx="467" cy="680"/>
                <a:chOff x="4105" y="216"/>
                <a:chExt cx="1086" cy="1581"/>
              </a:xfrm>
            </p:grpSpPr>
            <p:sp>
              <p:nvSpPr>
                <p:cNvPr id="48142" name="Oval 6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43" name="AutoShape 6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44" name="Oval 6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8145" name="AutoShape 6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46" name="Oval 6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8147" name="AutoShape 6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8148" name="AutoShape 6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8149" name="AutoShape 68"/>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48141" name="Text Box 69"/>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sp>
        <p:nvSpPr>
          <p:cNvPr id="48133" name="Rectangle 70"/>
          <p:cNvSpPr>
            <a:spLocks noChangeArrowheads="1"/>
          </p:cNvSpPr>
          <p:nvPr/>
        </p:nvSpPr>
        <p:spPr bwMode="auto">
          <a:xfrm>
            <a:off x="468313" y="2060575"/>
            <a:ext cx="3382962" cy="23764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Tree>
    <p:extLst>
      <p:ext uri="{BB962C8B-B14F-4D97-AF65-F5344CB8AC3E}">
        <p14:creationId xmlns:p14="http://schemas.microsoft.com/office/powerpoint/2010/main" val="5768923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9155"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49155"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grpSp>
        <p:nvGrpSpPr>
          <p:cNvPr id="49156" name="Group 5"/>
          <p:cNvGrpSpPr>
            <a:grpSpLocks/>
          </p:cNvGrpSpPr>
          <p:nvPr/>
        </p:nvGrpSpPr>
        <p:grpSpPr bwMode="auto">
          <a:xfrm>
            <a:off x="395288" y="4941888"/>
            <a:ext cx="5043487" cy="1582737"/>
            <a:chOff x="1655" y="8119"/>
            <a:chExt cx="4286" cy="1344"/>
          </a:xfrm>
        </p:grpSpPr>
        <p:sp>
          <p:nvSpPr>
            <p:cNvPr id="689158" name="AutoShape 6"/>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49159" name="Group 7"/>
            <p:cNvGrpSpPr>
              <a:grpSpLocks/>
            </p:cNvGrpSpPr>
            <p:nvPr/>
          </p:nvGrpSpPr>
          <p:grpSpPr bwMode="auto">
            <a:xfrm>
              <a:off x="2471" y="8384"/>
              <a:ext cx="960" cy="1077"/>
              <a:chOff x="1851" y="8591"/>
              <a:chExt cx="1133" cy="1270"/>
            </a:xfrm>
          </p:grpSpPr>
          <p:grpSp>
            <p:nvGrpSpPr>
              <p:cNvPr id="49212" name="Group 8"/>
              <p:cNvGrpSpPr>
                <a:grpSpLocks noChangeAspect="1"/>
              </p:cNvGrpSpPr>
              <p:nvPr/>
            </p:nvGrpSpPr>
            <p:grpSpPr bwMode="auto">
              <a:xfrm>
                <a:off x="2026" y="8591"/>
                <a:ext cx="657" cy="680"/>
                <a:chOff x="2925" y="799"/>
                <a:chExt cx="1970" cy="2041"/>
              </a:xfrm>
            </p:grpSpPr>
            <p:sp>
              <p:nvSpPr>
                <p:cNvPr id="49214" name="Oval 9"/>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215" name="AutoShape 10"/>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216" name="AutoShape 11"/>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217" name="Oval 12"/>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9218" name="Oval 13"/>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9219" name="AutoShape 14"/>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9220" name="AutoShape 15"/>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9221" name="Freeform 16"/>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49213" name="Text Box 17"/>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49160" name="Group 18"/>
            <p:cNvGrpSpPr>
              <a:grpSpLocks/>
            </p:cNvGrpSpPr>
            <p:nvPr/>
          </p:nvGrpSpPr>
          <p:grpSpPr bwMode="auto">
            <a:xfrm>
              <a:off x="3400" y="8309"/>
              <a:ext cx="713" cy="1154"/>
              <a:chOff x="3039" y="8502"/>
              <a:chExt cx="842" cy="1363"/>
            </a:xfrm>
          </p:grpSpPr>
          <p:grpSp>
            <p:nvGrpSpPr>
              <p:cNvPr id="49199" name="Group 19"/>
              <p:cNvGrpSpPr>
                <a:grpSpLocks noChangeAspect="1"/>
              </p:cNvGrpSpPr>
              <p:nvPr/>
            </p:nvGrpSpPr>
            <p:grpSpPr bwMode="auto">
              <a:xfrm>
                <a:off x="3074" y="8502"/>
                <a:ext cx="662" cy="772"/>
                <a:chOff x="3696" y="2205"/>
                <a:chExt cx="1361" cy="1588"/>
              </a:xfrm>
            </p:grpSpPr>
            <p:sp>
              <p:nvSpPr>
                <p:cNvPr id="49201" name="AutoShape 20"/>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9202" name="AutoShape 21"/>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9203" name="Oval 22"/>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204" name="AutoShape 23"/>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205" name="AutoShape 24"/>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206" name="Oval 25"/>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9207" name="Oval 26"/>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9208" name="AutoShape 27"/>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9209" name="AutoShape 28"/>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9210" name="Freeform 29"/>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49211" name="AutoShape 30"/>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49200" name="Text Box 31"/>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49161" name="Group 32"/>
            <p:cNvGrpSpPr>
              <a:grpSpLocks/>
            </p:cNvGrpSpPr>
            <p:nvPr/>
          </p:nvGrpSpPr>
          <p:grpSpPr bwMode="auto">
            <a:xfrm>
              <a:off x="4246" y="8322"/>
              <a:ext cx="702" cy="1140"/>
              <a:chOff x="4037" y="8518"/>
              <a:chExt cx="829" cy="1346"/>
            </a:xfrm>
          </p:grpSpPr>
          <p:grpSp>
            <p:nvGrpSpPr>
              <p:cNvPr id="49187" name="Group 33"/>
              <p:cNvGrpSpPr>
                <a:grpSpLocks noChangeAspect="1"/>
              </p:cNvGrpSpPr>
              <p:nvPr/>
            </p:nvGrpSpPr>
            <p:grpSpPr bwMode="auto">
              <a:xfrm>
                <a:off x="4096" y="8518"/>
                <a:ext cx="605" cy="861"/>
                <a:chOff x="4105" y="216"/>
                <a:chExt cx="1270" cy="1808"/>
              </a:xfrm>
            </p:grpSpPr>
            <p:sp>
              <p:nvSpPr>
                <p:cNvPr id="49189" name="Oval 3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190" name="AutoShape 3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191" name="Oval 3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9192" name="AutoShape 3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193" name="Oval 3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9194" name="AutoShape 3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9195" name="AutoShape 4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9196" name="AutoShape 41"/>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49197" name="Rectangle 42"/>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9198" name="Oval 43"/>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49188" name="Text Box 44"/>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49162" name="Group 45"/>
            <p:cNvGrpSpPr>
              <a:grpSpLocks/>
            </p:cNvGrpSpPr>
            <p:nvPr/>
          </p:nvGrpSpPr>
          <p:grpSpPr bwMode="auto">
            <a:xfrm>
              <a:off x="5098" y="8373"/>
              <a:ext cx="843" cy="1088"/>
              <a:chOff x="4955" y="8577"/>
              <a:chExt cx="997" cy="1285"/>
            </a:xfrm>
          </p:grpSpPr>
          <p:grpSp>
            <p:nvGrpSpPr>
              <p:cNvPr id="49174" name="Group 46"/>
              <p:cNvGrpSpPr>
                <a:grpSpLocks noChangeAspect="1"/>
              </p:cNvGrpSpPr>
              <p:nvPr/>
            </p:nvGrpSpPr>
            <p:grpSpPr bwMode="auto">
              <a:xfrm>
                <a:off x="5092" y="8577"/>
                <a:ext cx="606" cy="804"/>
                <a:chOff x="4105" y="339"/>
                <a:chExt cx="1270" cy="1685"/>
              </a:xfrm>
            </p:grpSpPr>
            <p:sp>
              <p:nvSpPr>
                <p:cNvPr id="49176" name="Oval 4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177" name="AutoShape 4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178" name="Oval 4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9179" name="AutoShape 5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180" name="Oval 5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9181" name="AutoShape 5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9182" name="AutoShape 5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9183" name="AutoShape 54"/>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49184" name="Rectangle 5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9185" name="Oval 5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49186" name="Line 57"/>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49175" name="Text Box 58"/>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49163" name="Group 59"/>
            <p:cNvGrpSpPr>
              <a:grpSpLocks/>
            </p:cNvGrpSpPr>
            <p:nvPr/>
          </p:nvGrpSpPr>
          <p:grpSpPr bwMode="auto">
            <a:xfrm>
              <a:off x="1749" y="8384"/>
              <a:ext cx="841" cy="1078"/>
              <a:chOff x="998" y="8591"/>
              <a:chExt cx="993" cy="1273"/>
            </a:xfrm>
          </p:grpSpPr>
          <p:grpSp>
            <p:nvGrpSpPr>
              <p:cNvPr id="49164" name="Group 60"/>
              <p:cNvGrpSpPr>
                <a:grpSpLocks noChangeAspect="1"/>
              </p:cNvGrpSpPr>
              <p:nvPr/>
            </p:nvGrpSpPr>
            <p:grpSpPr bwMode="auto">
              <a:xfrm>
                <a:off x="1203" y="8591"/>
                <a:ext cx="467" cy="680"/>
                <a:chOff x="4105" y="216"/>
                <a:chExt cx="1086" cy="1581"/>
              </a:xfrm>
            </p:grpSpPr>
            <p:sp>
              <p:nvSpPr>
                <p:cNvPr id="49166" name="Oval 6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167" name="AutoShape 6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168" name="Oval 6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9169" name="AutoShape 6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170" name="Oval 6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9171" name="AutoShape 6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9172" name="AutoShape 6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9173" name="AutoShape 68"/>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49165" name="Text Box 69"/>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sp>
        <p:nvSpPr>
          <p:cNvPr id="49157" name="Rectangle 70"/>
          <p:cNvSpPr>
            <a:spLocks noChangeArrowheads="1"/>
          </p:cNvSpPr>
          <p:nvPr/>
        </p:nvSpPr>
        <p:spPr bwMode="auto">
          <a:xfrm>
            <a:off x="468313" y="2852738"/>
            <a:ext cx="3382962" cy="15843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Tree>
    <p:extLst>
      <p:ext uri="{BB962C8B-B14F-4D97-AF65-F5344CB8AC3E}">
        <p14:creationId xmlns:p14="http://schemas.microsoft.com/office/powerpoint/2010/main" val="42716524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a:xfrm>
            <a:off x="592139" y="369240"/>
            <a:ext cx="7796286"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Detour</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Goals are not intentions</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137505599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7" name="Oval 16"/>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9" name="Oval 18"/>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20" name="Oval 19"/>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34344499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0" name="Oval 9"/>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1" name="Oval 10"/>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2" name="Oval 11"/>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162728770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2" name="Curved Connector 11"/>
          <p:cNvCxnSpPr>
            <a:stCxn id="2" idx="0"/>
            <a:endCxn id="6" idx="2"/>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sp>
        <p:nvSpPr>
          <p:cNvPr id="2" name="Rounded Rectangle 1"/>
          <p:cNvSpPr/>
          <p:nvPr/>
        </p:nvSpPr>
        <p:spPr bwMode="auto">
          <a:xfrm>
            <a:off x="2267744" y="4293096"/>
            <a:ext cx="2592288"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solidFill>
            <a:prstDash val="solid"/>
            <a:round/>
            <a:headEnd type="none" w="med" len="med"/>
            <a:tailEnd type="arrow"/>
          </a:ln>
          <a:effectLst/>
        </p:spPr>
      </p:cxnSp>
    </p:spTree>
    <p:extLst>
      <p:ext uri="{BB962C8B-B14F-4D97-AF65-F5344CB8AC3E}">
        <p14:creationId xmlns:p14="http://schemas.microsoft.com/office/powerpoint/2010/main" val="280778024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7" descr="DSC_AA_0666cutout.JPG"/>
          <p:cNvPicPr>
            <a:picLocks noChangeAspect="1"/>
          </p:cNvPicPr>
          <p:nvPr/>
        </p:nvPicPr>
        <p:blipFill>
          <a:blip r:embed="rId2">
            <a:grayscl/>
            <a:extLst>
              <a:ext uri="{28A0092B-C50C-407E-A947-70E740481C1C}">
                <a14:useLocalDpi xmlns:a14="http://schemas.microsoft.com/office/drawing/2010/main" val="0"/>
              </a:ext>
            </a:extLst>
          </a:blip>
          <a:srcRect r="9062"/>
          <a:stretch>
            <a:fillRect/>
          </a:stretch>
        </p:blipFill>
        <p:spPr bwMode="auto">
          <a:xfrm>
            <a:off x="-36513" y="0"/>
            <a:ext cx="4157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alpha val="50000"/>
                    </a:schemeClr>
                  </a:glow>
                </a:effectLst>
                <a:cs typeface="Arial" charset="0"/>
              </a:rPr>
              <a:t>challenge</a:t>
            </a:r>
          </a:p>
        </p:txBody>
      </p:sp>
      <p:sp>
        <p:nvSpPr>
          <p:cNvPr id="10"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bg1">
                    <a:lumMod val="50000"/>
                  </a:schemeClr>
                </a:solidFill>
                <a:effectLst>
                  <a:glow rad="101600">
                    <a:schemeClr val="tx1">
                      <a:alpha val="75000"/>
                    </a:schemeClr>
                  </a:glow>
                </a:effectLst>
              </a:rPr>
              <a:t>Explain the emergence, in evolution or development, of full-blown theory of mind cognition.</a:t>
            </a:r>
            <a:endParaRPr lang="en-GB" dirty="0">
              <a:solidFill>
                <a:schemeClr val="bg1">
                  <a:lumMod val="50000"/>
                </a:schemeClr>
              </a:solidFill>
              <a:effectLst>
                <a:glow rad="101600">
                  <a:schemeClr val="tx1">
                    <a:alpha val="75000"/>
                  </a:schemeClr>
                </a:glow>
              </a:effectLst>
            </a:endParaRPr>
          </a:p>
        </p:txBody>
      </p:sp>
      <p:sp>
        <p:nvSpPr>
          <p:cNvPr id="5" name="Text Box 2"/>
          <p:cNvSpPr txBox="1">
            <a:spLocks noChangeArrowheads="1"/>
          </p:cNvSpPr>
          <p:nvPr/>
        </p:nvSpPr>
        <p:spPr bwMode="auto">
          <a:xfrm>
            <a:off x="3851920" y="2204864"/>
            <a:ext cx="4896544"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puzzle</a:t>
            </a:r>
          </a:p>
        </p:txBody>
      </p:sp>
    </p:spTree>
    <p:extLst>
      <p:ext uri="{BB962C8B-B14F-4D97-AF65-F5344CB8AC3E}">
        <p14:creationId xmlns:p14="http://schemas.microsoft.com/office/powerpoint/2010/main" val="13480665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4" name="Curved Connector 13"/>
          <p:cNvCxnSpPr>
            <a:stCxn id="15" idx="0"/>
          </p:cNvCxnSpPr>
          <p:nvPr/>
        </p:nvCxnSpPr>
        <p:spPr bwMode="auto">
          <a:xfrm rot="15868923" flipH="1">
            <a:off x="4527243" y="1093306"/>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rgbClr val="0F3B00">
                <a:alpha val="75000"/>
              </a:srgbClr>
            </a:glow>
          </a:effectLst>
        </p:spPr>
      </p:cxnSp>
      <p:cxnSp>
        <p:nvCxnSpPr>
          <p:cNvPr id="16" name="Curved Connector 15"/>
          <p:cNvCxnSpPr>
            <a:stCxn id="15" idx="0"/>
          </p:cNvCxnSpPr>
          <p:nvPr/>
        </p:nvCxnSpPr>
        <p:spPr bwMode="auto">
          <a:xfrm rot="5068923">
            <a:off x="2187942" y="1869287"/>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cxnSp>
        <p:nvCxnSpPr>
          <p:cNvPr id="17" name="Curved Connector 16"/>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rgbClr val="0F3B00">
                <a:alpha val="34000"/>
              </a:srgb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spTree>
    <p:extLst>
      <p:ext uri="{BB962C8B-B14F-4D97-AF65-F5344CB8AC3E}">
        <p14:creationId xmlns:p14="http://schemas.microsoft.com/office/powerpoint/2010/main" val="219426311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4" name="Curved Connector 13"/>
          <p:cNvCxnSpPr>
            <a:stCxn id="15" idx="0"/>
          </p:cNvCxnSpPr>
          <p:nvPr/>
        </p:nvCxnSpPr>
        <p:spPr bwMode="auto">
          <a:xfrm rot="15868923" flipH="1">
            <a:off x="4527243" y="1093306"/>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rgbClr val="0F3B00">
                <a:alpha val="75000"/>
              </a:srgbClr>
            </a:glow>
          </a:effectLst>
        </p:spPr>
      </p:cxnSp>
      <p:cxnSp>
        <p:nvCxnSpPr>
          <p:cNvPr id="16" name="Curved Connector 15"/>
          <p:cNvCxnSpPr>
            <a:stCxn id="15" idx="0"/>
          </p:cNvCxnSpPr>
          <p:nvPr/>
        </p:nvCxnSpPr>
        <p:spPr bwMode="auto">
          <a:xfrm rot="5068923">
            <a:off x="2187942" y="1869287"/>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7" name="Rounded Rectangle 16"/>
          <p:cNvSpPr/>
          <p:nvPr/>
        </p:nvSpPr>
        <p:spPr bwMode="auto">
          <a:xfrm flipV="1">
            <a:off x="-108521" y="-99392"/>
            <a:ext cx="4680521" cy="1765294"/>
          </a:xfrm>
          <a:prstGeom prst="roundRect">
            <a:avLst>
              <a:gd name="adj" fmla="val 8709"/>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endParaRPr lang="en-US" i="0" dirty="0">
              <a:solidFill>
                <a:schemeClr val="tx2"/>
              </a:solidFill>
              <a:effectLst>
                <a:glow rad="101600">
                  <a:schemeClr val="bg1">
                    <a:alpha val="75000"/>
                  </a:schemeClr>
                </a:glow>
              </a:effectLst>
            </a:endParaRPr>
          </a:p>
        </p:txBody>
      </p:sp>
      <p:cxnSp>
        <p:nvCxnSpPr>
          <p:cNvPr id="18" name="Curved Connector 17"/>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rgbClr val="0F3B00">
                <a:alpha val="34000"/>
              </a:srgb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sp>
        <p:nvSpPr>
          <p:cNvPr id="19" name="Rounded Rectangle 18"/>
          <p:cNvSpPr/>
          <p:nvPr/>
        </p:nvSpPr>
        <p:spPr bwMode="auto">
          <a:xfrm flipV="1">
            <a:off x="35497" y="116632"/>
            <a:ext cx="4392487" cy="1549270"/>
          </a:xfrm>
          <a:prstGeom prst="roundRect">
            <a:avLst>
              <a:gd name="adj" fmla="val 8709"/>
            </a:avLst>
          </a:prstGeom>
          <a:no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r>
              <a:rPr lang="en-US" i="0" dirty="0">
                <a:solidFill>
                  <a:schemeClr val="tx2"/>
                </a:solidFill>
                <a:effectLst>
                  <a:glow rad="101600">
                    <a:schemeClr val="bg1">
                      <a:alpha val="50000"/>
                    </a:schemeClr>
                  </a:glow>
                </a:effectLst>
              </a:rPr>
              <a:t>(</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 in the past, actions of this type have caused outcomes of this type; (ii) this action happens now in part because (</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a:t>
            </a:r>
            <a:r>
              <a:rPr lang="en-US" i="0" dirty="0" smtClean="0">
                <a:solidFill>
                  <a:schemeClr val="tx2"/>
                </a:solidFill>
                <a:effectLst>
                  <a:glow rad="101600">
                    <a:schemeClr val="bg1">
                      <a:alpha val="50000"/>
                    </a:schemeClr>
                  </a:glow>
                </a:effectLst>
              </a:rPr>
              <a:t>.</a:t>
            </a:r>
            <a:endParaRPr lang="en-US" i="0" dirty="0">
              <a:solidFill>
                <a:schemeClr val="tx2"/>
              </a:solidFill>
              <a:effectLst>
                <a:glow rad="101600">
                  <a:schemeClr val="bg1">
                    <a:alpha val="50000"/>
                  </a:schemeClr>
                </a:glow>
              </a:effectLst>
            </a:endParaRPr>
          </a:p>
        </p:txBody>
      </p:sp>
    </p:spTree>
    <p:extLst>
      <p:ext uri="{BB962C8B-B14F-4D97-AF65-F5344CB8AC3E}">
        <p14:creationId xmlns:p14="http://schemas.microsoft.com/office/powerpoint/2010/main" val="349392567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4" name="Curved Connector 13"/>
          <p:cNvCxnSpPr>
            <a:stCxn id="15" idx="0"/>
          </p:cNvCxnSpPr>
          <p:nvPr/>
        </p:nvCxnSpPr>
        <p:spPr bwMode="auto">
          <a:xfrm rot="15868923" flipH="1">
            <a:off x="4527243" y="1093306"/>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rgbClr val="0F3B00">
                <a:alpha val="75000"/>
              </a:srgbClr>
            </a:glow>
          </a:effectLst>
        </p:spPr>
      </p:cxnSp>
      <p:cxnSp>
        <p:nvCxnSpPr>
          <p:cNvPr id="16" name="Curved Connector 15"/>
          <p:cNvCxnSpPr>
            <a:stCxn id="15" idx="0"/>
          </p:cNvCxnSpPr>
          <p:nvPr/>
        </p:nvCxnSpPr>
        <p:spPr bwMode="auto">
          <a:xfrm rot="5068923">
            <a:off x="2187942" y="1869287"/>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7" name="Rounded Rectangle 16"/>
          <p:cNvSpPr/>
          <p:nvPr/>
        </p:nvSpPr>
        <p:spPr bwMode="auto">
          <a:xfrm flipV="1">
            <a:off x="-108521" y="-99392"/>
            <a:ext cx="4680521" cy="1765294"/>
          </a:xfrm>
          <a:prstGeom prst="roundRect">
            <a:avLst>
              <a:gd name="adj" fmla="val 8709"/>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endParaRPr lang="en-US" i="0" dirty="0">
              <a:solidFill>
                <a:schemeClr val="tx2"/>
              </a:solidFill>
              <a:effectLst>
                <a:glow rad="101600">
                  <a:schemeClr val="bg1">
                    <a:alpha val="75000"/>
                  </a:schemeClr>
                </a:glow>
              </a:effectLst>
            </a:endParaRPr>
          </a:p>
        </p:txBody>
      </p:sp>
      <p:cxnSp>
        <p:nvCxnSpPr>
          <p:cNvPr id="18" name="Curved Connector 17"/>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rgbClr val="0F3B00">
                <a:alpha val="34000"/>
              </a:srgb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sp>
        <p:nvSpPr>
          <p:cNvPr id="19" name="Rounded Rectangle 18"/>
          <p:cNvSpPr/>
          <p:nvPr/>
        </p:nvSpPr>
        <p:spPr bwMode="auto">
          <a:xfrm flipV="1">
            <a:off x="35497" y="116632"/>
            <a:ext cx="4392487" cy="1549270"/>
          </a:xfrm>
          <a:prstGeom prst="roundRect">
            <a:avLst>
              <a:gd name="adj" fmla="val 8709"/>
            </a:avLst>
          </a:prstGeom>
          <a:no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r>
              <a:rPr lang="en-US" i="0" dirty="0">
                <a:solidFill>
                  <a:schemeClr val="tx2"/>
                </a:solidFill>
                <a:effectLst>
                  <a:glow rad="101600">
                    <a:schemeClr val="bg1">
                      <a:alpha val="50000"/>
                    </a:schemeClr>
                  </a:glow>
                </a:effectLst>
              </a:rPr>
              <a:t>(</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 in the past, actions of this type have caused outcomes of this type; (ii) this action happens now in part because (</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a:t>
            </a:r>
            <a:r>
              <a:rPr lang="en-US" i="0" dirty="0" smtClean="0">
                <a:solidFill>
                  <a:schemeClr val="tx2"/>
                </a:solidFill>
                <a:effectLst>
                  <a:glow rad="101600">
                    <a:schemeClr val="bg1">
                      <a:alpha val="50000"/>
                    </a:schemeClr>
                  </a:glow>
                </a:effectLst>
              </a:rPr>
              <a:t>.</a:t>
            </a:r>
            <a:endParaRPr lang="en-US" i="0" dirty="0">
              <a:solidFill>
                <a:schemeClr val="tx2"/>
              </a:solidFill>
              <a:effectLst>
                <a:glow rad="101600">
                  <a:schemeClr val="bg1">
                    <a:alpha val="50000"/>
                  </a:schemeClr>
                </a:glow>
              </a:effectLst>
            </a:endParaRPr>
          </a:p>
        </p:txBody>
      </p:sp>
      <p:sp>
        <p:nvSpPr>
          <p:cNvPr id="20" name="Rectangle 19"/>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Text Box 2"/>
          <p:cNvSpPr txBox="1">
            <a:spLocks noChangeArrowheads="1"/>
          </p:cNvSpPr>
          <p:nvPr/>
        </p:nvSpPr>
        <p:spPr bwMode="auto">
          <a:xfrm>
            <a:off x="1456234" y="5013176"/>
            <a:ext cx="5708054" cy="771623"/>
          </a:xfrm>
          <a:prstGeom prst="rect">
            <a:avLst/>
          </a:prstGeom>
          <a:solidFill>
            <a:schemeClr val="tx1"/>
          </a:solidFill>
          <a:ln w="9525">
            <a:noFill/>
            <a:round/>
            <a:headEnd/>
            <a:tailEnd/>
          </a:ln>
          <a:effectLst>
            <a:glow rad="508000">
              <a:schemeClr val="tx1">
                <a:alpha val="75000"/>
              </a:schemeClr>
            </a:glow>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It is possible to represent goal-directed actions without representing intentions.</a:t>
            </a:r>
            <a:endParaRPr lang="en-US" i="0" dirty="0"/>
          </a:p>
        </p:txBody>
      </p:sp>
    </p:spTree>
    <p:extLst>
      <p:ext uri="{BB962C8B-B14F-4D97-AF65-F5344CB8AC3E}">
        <p14:creationId xmlns:p14="http://schemas.microsoft.com/office/powerpoint/2010/main" val="169481236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 Box 2"/>
          <p:cNvSpPr txBox="1">
            <a:spLocks noChangeArrowheads="1"/>
          </p:cNvSpPr>
          <p:nvPr/>
        </p:nvSpPr>
        <p:spPr bwMode="auto">
          <a:xfrm>
            <a:off x="1717973" y="3212466"/>
            <a:ext cx="5708054"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End Detour</a:t>
            </a:r>
            <a:endParaRPr lang="en-US" i="0" dirty="0"/>
          </a:p>
        </p:txBody>
      </p:sp>
    </p:spTree>
    <p:extLst>
      <p:ext uri="{BB962C8B-B14F-4D97-AF65-F5344CB8AC3E}">
        <p14:creationId xmlns:p14="http://schemas.microsoft.com/office/powerpoint/2010/main" val="6517140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9155"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49155"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grpSp>
        <p:nvGrpSpPr>
          <p:cNvPr id="49156" name="Group 5"/>
          <p:cNvGrpSpPr>
            <a:grpSpLocks/>
          </p:cNvGrpSpPr>
          <p:nvPr/>
        </p:nvGrpSpPr>
        <p:grpSpPr bwMode="auto">
          <a:xfrm>
            <a:off x="395288" y="4941888"/>
            <a:ext cx="5043487" cy="1582737"/>
            <a:chOff x="1655" y="8119"/>
            <a:chExt cx="4286" cy="1344"/>
          </a:xfrm>
        </p:grpSpPr>
        <p:sp>
          <p:nvSpPr>
            <p:cNvPr id="689158" name="AutoShape 6"/>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49159" name="Group 7"/>
            <p:cNvGrpSpPr>
              <a:grpSpLocks/>
            </p:cNvGrpSpPr>
            <p:nvPr/>
          </p:nvGrpSpPr>
          <p:grpSpPr bwMode="auto">
            <a:xfrm>
              <a:off x="2471" y="8384"/>
              <a:ext cx="960" cy="1077"/>
              <a:chOff x="1851" y="8591"/>
              <a:chExt cx="1133" cy="1270"/>
            </a:xfrm>
          </p:grpSpPr>
          <p:grpSp>
            <p:nvGrpSpPr>
              <p:cNvPr id="49212" name="Group 8"/>
              <p:cNvGrpSpPr>
                <a:grpSpLocks noChangeAspect="1"/>
              </p:cNvGrpSpPr>
              <p:nvPr/>
            </p:nvGrpSpPr>
            <p:grpSpPr bwMode="auto">
              <a:xfrm>
                <a:off x="2026" y="8591"/>
                <a:ext cx="657" cy="680"/>
                <a:chOff x="2925" y="799"/>
                <a:chExt cx="1970" cy="2041"/>
              </a:xfrm>
            </p:grpSpPr>
            <p:sp>
              <p:nvSpPr>
                <p:cNvPr id="49214" name="Oval 9"/>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215" name="AutoShape 10"/>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216" name="AutoShape 11"/>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217" name="Oval 12"/>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9218" name="Oval 13"/>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9219" name="AutoShape 14"/>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9220" name="AutoShape 15"/>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9221" name="Freeform 16"/>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49213" name="Text Box 17"/>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49160" name="Group 18"/>
            <p:cNvGrpSpPr>
              <a:grpSpLocks/>
            </p:cNvGrpSpPr>
            <p:nvPr/>
          </p:nvGrpSpPr>
          <p:grpSpPr bwMode="auto">
            <a:xfrm>
              <a:off x="3400" y="8309"/>
              <a:ext cx="713" cy="1154"/>
              <a:chOff x="3039" y="8502"/>
              <a:chExt cx="842" cy="1363"/>
            </a:xfrm>
          </p:grpSpPr>
          <p:grpSp>
            <p:nvGrpSpPr>
              <p:cNvPr id="49199" name="Group 19"/>
              <p:cNvGrpSpPr>
                <a:grpSpLocks noChangeAspect="1"/>
              </p:cNvGrpSpPr>
              <p:nvPr/>
            </p:nvGrpSpPr>
            <p:grpSpPr bwMode="auto">
              <a:xfrm>
                <a:off x="3074" y="8502"/>
                <a:ext cx="662" cy="772"/>
                <a:chOff x="3696" y="2205"/>
                <a:chExt cx="1361" cy="1588"/>
              </a:xfrm>
            </p:grpSpPr>
            <p:sp>
              <p:nvSpPr>
                <p:cNvPr id="49201" name="AutoShape 20"/>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9202" name="AutoShape 21"/>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9203" name="Oval 22"/>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204" name="AutoShape 23"/>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205" name="AutoShape 24"/>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206" name="Oval 25"/>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9207" name="Oval 26"/>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9208" name="AutoShape 27"/>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9209" name="AutoShape 28"/>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9210" name="Freeform 29"/>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49211" name="AutoShape 30"/>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49200" name="Text Box 31"/>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49161" name="Group 32"/>
            <p:cNvGrpSpPr>
              <a:grpSpLocks/>
            </p:cNvGrpSpPr>
            <p:nvPr/>
          </p:nvGrpSpPr>
          <p:grpSpPr bwMode="auto">
            <a:xfrm>
              <a:off x="4246" y="8322"/>
              <a:ext cx="702" cy="1140"/>
              <a:chOff x="4037" y="8518"/>
              <a:chExt cx="829" cy="1346"/>
            </a:xfrm>
          </p:grpSpPr>
          <p:grpSp>
            <p:nvGrpSpPr>
              <p:cNvPr id="49187" name="Group 33"/>
              <p:cNvGrpSpPr>
                <a:grpSpLocks noChangeAspect="1"/>
              </p:cNvGrpSpPr>
              <p:nvPr/>
            </p:nvGrpSpPr>
            <p:grpSpPr bwMode="auto">
              <a:xfrm>
                <a:off x="4096" y="8518"/>
                <a:ext cx="605" cy="861"/>
                <a:chOff x="4105" y="216"/>
                <a:chExt cx="1270" cy="1808"/>
              </a:xfrm>
            </p:grpSpPr>
            <p:sp>
              <p:nvSpPr>
                <p:cNvPr id="49189" name="Oval 3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190" name="AutoShape 3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191" name="Oval 3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9192" name="AutoShape 3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193" name="Oval 3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9194" name="AutoShape 3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9195" name="AutoShape 4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9196" name="AutoShape 41"/>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49197" name="Rectangle 42"/>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9198" name="Oval 43"/>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49188" name="Text Box 44"/>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49162" name="Group 45"/>
            <p:cNvGrpSpPr>
              <a:grpSpLocks/>
            </p:cNvGrpSpPr>
            <p:nvPr/>
          </p:nvGrpSpPr>
          <p:grpSpPr bwMode="auto">
            <a:xfrm>
              <a:off x="5098" y="8373"/>
              <a:ext cx="843" cy="1088"/>
              <a:chOff x="4955" y="8577"/>
              <a:chExt cx="997" cy="1285"/>
            </a:xfrm>
          </p:grpSpPr>
          <p:grpSp>
            <p:nvGrpSpPr>
              <p:cNvPr id="49174" name="Group 46"/>
              <p:cNvGrpSpPr>
                <a:grpSpLocks noChangeAspect="1"/>
              </p:cNvGrpSpPr>
              <p:nvPr/>
            </p:nvGrpSpPr>
            <p:grpSpPr bwMode="auto">
              <a:xfrm>
                <a:off x="5092" y="8577"/>
                <a:ext cx="606" cy="804"/>
                <a:chOff x="4105" y="339"/>
                <a:chExt cx="1270" cy="1685"/>
              </a:xfrm>
            </p:grpSpPr>
            <p:sp>
              <p:nvSpPr>
                <p:cNvPr id="49176" name="Oval 4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177" name="AutoShape 4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178" name="Oval 4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9179" name="AutoShape 5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180" name="Oval 5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9181" name="AutoShape 5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9182" name="AutoShape 5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9183" name="AutoShape 54"/>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49184" name="Rectangle 5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9185" name="Oval 5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49186" name="Line 57"/>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49175" name="Text Box 58"/>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49163" name="Group 59"/>
            <p:cNvGrpSpPr>
              <a:grpSpLocks/>
            </p:cNvGrpSpPr>
            <p:nvPr/>
          </p:nvGrpSpPr>
          <p:grpSpPr bwMode="auto">
            <a:xfrm>
              <a:off x="1749" y="8384"/>
              <a:ext cx="841" cy="1078"/>
              <a:chOff x="998" y="8591"/>
              <a:chExt cx="993" cy="1273"/>
            </a:xfrm>
          </p:grpSpPr>
          <p:grpSp>
            <p:nvGrpSpPr>
              <p:cNvPr id="49164" name="Group 60"/>
              <p:cNvGrpSpPr>
                <a:grpSpLocks noChangeAspect="1"/>
              </p:cNvGrpSpPr>
              <p:nvPr/>
            </p:nvGrpSpPr>
            <p:grpSpPr bwMode="auto">
              <a:xfrm>
                <a:off x="1203" y="8591"/>
                <a:ext cx="467" cy="680"/>
                <a:chOff x="4105" y="216"/>
                <a:chExt cx="1086" cy="1581"/>
              </a:xfrm>
            </p:grpSpPr>
            <p:sp>
              <p:nvSpPr>
                <p:cNvPr id="49166" name="Oval 6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167" name="AutoShape 6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168" name="Oval 6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9169" name="AutoShape 6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170" name="Oval 6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9171" name="AutoShape 6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9172" name="AutoShape 6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9173" name="AutoShape 68"/>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49165" name="Text Box 69"/>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sp>
        <p:nvSpPr>
          <p:cNvPr id="49157" name="Rectangle 70"/>
          <p:cNvSpPr>
            <a:spLocks noChangeArrowheads="1"/>
          </p:cNvSpPr>
          <p:nvPr/>
        </p:nvSpPr>
        <p:spPr bwMode="auto">
          <a:xfrm>
            <a:off x="468313" y="2852738"/>
            <a:ext cx="3382962" cy="15843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Tree>
    <p:extLst>
      <p:ext uri="{BB962C8B-B14F-4D97-AF65-F5344CB8AC3E}">
        <p14:creationId xmlns:p14="http://schemas.microsoft.com/office/powerpoint/2010/main" val="21022912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0179"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50179"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0180" name="Rectangle 5"/>
          <p:cNvSpPr>
            <a:spLocks noChangeArrowheads="1"/>
          </p:cNvSpPr>
          <p:nvPr/>
        </p:nvSpPr>
        <p:spPr bwMode="auto">
          <a:xfrm>
            <a:off x="468313" y="2852738"/>
            <a:ext cx="3382962" cy="15843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50181" name="Text Box 6"/>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0182" name="Line 7"/>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0183" name="Rectangle 8"/>
          <p:cNvSpPr>
            <a:spLocks noChangeArrowheads="1"/>
          </p:cNvSpPr>
          <p:nvPr/>
        </p:nvSpPr>
        <p:spPr bwMode="auto">
          <a:xfrm>
            <a:off x="4140200" y="1700213"/>
            <a:ext cx="4824413" cy="29527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nvGrpSpPr>
          <p:cNvPr id="50184" name="Group 9"/>
          <p:cNvGrpSpPr>
            <a:grpSpLocks/>
          </p:cNvGrpSpPr>
          <p:nvPr/>
        </p:nvGrpSpPr>
        <p:grpSpPr bwMode="auto">
          <a:xfrm>
            <a:off x="395288" y="4941888"/>
            <a:ext cx="5043487" cy="1582737"/>
            <a:chOff x="1655" y="8119"/>
            <a:chExt cx="4286" cy="1344"/>
          </a:xfrm>
        </p:grpSpPr>
        <p:sp>
          <p:nvSpPr>
            <p:cNvPr id="690186" name="AutoShape 10"/>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50186" name="Group 11"/>
            <p:cNvGrpSpPr>
              <a:grpSpLocks/>
            </p:cNvGrpSpPr>
            <p:nvPr/>
          </p:nvGrpSpPr>
          <p:grpSpPr bwMode="auto">
            <a:xfrm>
              <a:off x="2471" y="8384"/>
              <a:ext cx="960" cy="1077"/>
              <a:chOff x="1851" y="8591"/>
              <a:chExt cx="1133" cy="1270"/>
            </a:xfrm>
          </p:grpSpPr>
          <p:grpSp>
            <p:nvGrpSpPr>
              <p:cNvPr id="50239" name="Group 12"/>
              <p:cNvGrpSpPr>
                <a:grpSpLocks noChangeAspect="1"/>
              </p:cNvGrpSpPr>
              <p:nvPr/>
            </p:nvGrpSpPr>
            <p:grpSpPr bwMode="auto">
              <a:xfrm>
                <a:off x="2026" y="8591"/>
                <a:ext cx="657" cy="680"/>
                <a:chOff x="2925" y="799"/>
                <a:chExt cx="1970" cy="2041"/>
              </a:xfrm>
            </p:grpSpPr>
            <p:sp>
              <p:nvSpPr>
                <p:cNvPr id="50241" name="Oval 13"/>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42" name="AutoShape 14"/>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43" name="AutoShape 15"/>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44" name="Oval 16"/>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0245" name="Oval 17"/>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0246" name="AutoShape 18"/>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0247" name="AutoShape 19"/>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0248" name="Freeform 20"/>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0240" name="Text Box 21"/>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50187" name="Group 22"/>
            <p:cNvGrpSpPr>
              <a:grpSpLocks/>
            </p:cNvGrpSpPr>
            <p:nvPr/>
          </p:nvGrpSpPr>
          <p:grpSpPr bwMode="auto">
            <a:xfrm>
              <a:off x="3400" y="8309"/>
              <a:ext cx="713" cy="1154"/>
              <a:chOff x="3039" y="8502"/>
              <a:chExt cx="842" cy="1363"/>
            </a:xfrm>
          </p:grpSpPr>
          <p:grpSp>
            <p:nvGrpSpPr>
              <p:cNvPr id="50226" name="Group 23"/>
              <p:cNvGrpSpPr>
                <a:grpSpLocks noChangeAspect="1"/>
              </p:cNvGrpSpPr>
              <p:nvPr/>
            </p:nvGrpSpPr>
            <p:grpSpPr bwMode="auto">
              <a:xfrm>
                <a:off x="3074" y="8502"/>
                <a:ext cx="662" cy="772"/>
                <a:chOff x="3696" y="2205"/>
                <a:chExt cx="1361" cy="1588"/>
              </a:xfrm>
            </p:grpSpPr>
            <p:sp>
              <p:nvSpPr>
                <p:cNvPr id="50228" name="AutoShape 24"/>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0229" name="AutoShape 25"/>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0230" name="Oval 26"/>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31" name="AutoShape 27"/>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32" name="AutoShape 28"/>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33" name="Oval 29"/>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0234" name="Oval 30"/>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0235" name="AutoShape 31"/>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0236" name="AutoShape 32"/>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0237" name="Freeform 33"/>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0238" name="AutoShape 34"/>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0227" name="Text Box 35"/>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50188" name="Group 36"/>
            <p:cNvGrpSpPr>
              <a:grpSpLocks/>
            </p:cNvGrpSpPr>
            <p:nvPr/>
          </p:nvGrpSpPr>
          <p:grpSpPr bwMode="auto">
            <a:xfrm>
              <a:off x="4246" y="8322"/>
              <a:ext cx="702" cy="1140"/>
              <a:chOff x="4037" y="8518"/>
              <a:chExt cx="829" cy="1346"/>
            </a:xfrm>
          </p:grpSpPr>
          <p:grpSp>
            <p:nvGrpSpPr>
              <p:cNvPr id="50214" name="Group 37"/>
              <p:cNvGrpSpPr>
                <a:grpSpLocks noChangeAspect="1"/>
              </p:cNvGrpSpPr>
              <p:nvPr/>
            </p:nvGrpSpPr>
            <p:grpSpPr bwMode="auto">
              <a:xfrm>
                <a:off x="4096" y="8518"/>
                <a:ext cx="605" cy="861"/>
                <a:chOff x="4105" y="216"/>
                <a:chExt cx="1270" cy="1808"/>
              </a:xfrm>
            </p:grpSpPr>
            <p:sp>
              <p:nvSpPr>
                <p:cNvPr id="50216" name="Oval 38"/>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17" name="AutoShape 39"/>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18" name="Oval 40"/>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0219" name="AutoShape 41"/>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20" name="Oval 42"/>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0221" name="AutoShape 43"/>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0222" name="AutoShape 44"/>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0223" name="AutoShape 45"/>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0224" name="Rectangle 46"/>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0225" name="Oval 47"/>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0215" name="Text Box 48"/>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50189" name="Group 49"/>
            <p:cNvGrpSpPr>
              <a:grpSpLocks/>
            </p:cNvGrpSpPr>
            <p:nvPr/>
          </p:nvGrpSpPr>
          <p:grpSpPr bwMode="auto">
            <a:xfrm>
              <a:off x="5098" y="8373"/>
              <a:ext cx="843" cy="1088"/>
              <a:chOff x="4955" y="8577"/>
              <a:chExt cx="997" cy="1285"/>
            </a:xfrm>
          </p:grpSpPr>
          <p:grpSp>
            <p:nvGrpSpPr>
              <p:cNvPr id="50201" name="Group 50"/>
              <p:cNvGrpSpPr>
                <a:grpSpLocks noChangeAspect="1"/>
              </p:cNvGrpSpPr>
              <p:nvPr/>
            </p:nvGrpSpPr>
            <p:grpSpPr bwMode="auto">
              <a:xfrm>
                <a:off x="5092" y="8577"/>
                <a:ext cx="606" cy="804"/>
                <a:chOff x="4105" y="339"/>
                <a:chExt cx="1270" cy="1685"/>
              </a:xfrm>
            </p:grpSpPr>
            <p:sp>
              <p:nvSpPr>
                <p:cNvPr id="50203" name="Oval 5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04" name="AutoShape 5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05" name="Oval 5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0206" name="AutoShape 5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07" name="Oval 5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0208" name="AutoShape 5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0209" name="AutoShape 5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0210" name="AutoShape 58"/>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50211" name="Rectangle 59"/>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0212" name="Oval 60"/>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0213" name="Line 61"/>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0202" name="Text Box 62"/>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50190" name="Group 63"/>
            <p:cNvGrpSpPr>
              <a:grpSpLocks/>
            </p:cNvGrpSpPr>
            <p:nvPr/>
          </p:nvGrpSpPr>
          <p:grpSpPr bwMode="auto">
            <a:xfrm>
              <a:off x="1749" y="8384"/>
              <a:ext cx="841" cy="1078"/>
              <a:chOff x="998" y="8591"/>
              <a:chExt cx="993" cy="1273"/>
            </a:xfrm>
          </p:grpSpPr>
          <p:grpSp>
            <p:nvGrpSpPr>
              <p:cNvPr id="50191" name="Group 64"/>
              <p:cNvGrpSpPr>
                <a:grpSpLocks noChangeAspect="1"/>
              </p:cNvGrpSpPr>
              <p:nvPr/>
            </p:nvGrpSpPr>
            <p:grpSpPr bwMode="auto">
              <a:xfrm>
                <a:off x="1203" y="8591"/>
                <a:ext cx="467" cy="680"/>
                <a:chOff x="4105" y="216"/>
                <a:chExt cx="1086" cy="1581"/>
              </a:xfrm>
            </p:grpSpPr>
            <p:sp>
              <p:nvSpPr>
                <p:cNvPr id="50193" name="Oval 65"/>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194" name="AutoShape 66"/>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195" name="Oval 67"/>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0196" name="AutoShape 68"/>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197" name="Oval 69"/>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0198" name="AutoShape 70"/>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0199" name="AutoShape 71"/>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0200" name="AutoShape 72"/>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0192" name="Text Box 73"/>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spTree>
    <p:extLst>
      <p:ext uri="{BB962C8B-B14F-4D97-AF65-F5344CB8AC3E}">
        <p14:creationId xmlns:p14="http://schemas.microsoft.com/office/powerpoint/2010/main" val="13591977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0179"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50179"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0180" name="Rectangle 5"/>
          <p:cNvSpPr>
            <a:spLocks noChangeArrowheads="1"/>
          </p:cNvSpPr>
          <p:nvPr/>
        </p:nvSpPr>
        <p:spPr bwMode="auto">
          <a:xfrm>
            <a:off x="468313" y="2852738"/>
            <a:ext cx="3382962" cy="15843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50181" name="Text Box 6"/>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0182" name="Line 7"/>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0183" name="Rectangle 8"/>
          <p:cNvSpPr>
            <a:spLocks noChangeArrowheads="1"/>
          </p:cNvSpPr>
          <p:nvPr/>
        </p:nvSpPr>
        <p:spPr bwMode="auto">
          <a:xfrm>
            <a:off x="4140200" y="1700213"/>
            <a:ext cx="4824413" cy="29527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nvGrpSpPr>
          <p:cNvPr id="50184" name="Group 9"/>
          <p:cNvGrpSpPr>
            <a:grpSpLocks/>
          </p:cNvGrpSpPr>
          <p:nvPr/>
        </p:nvGrpSpPr>
        <p:grpSpPr bwMode="auto">
          <a:xfrm>
            <a:off x="395288" y="4941888"/>
            <a:ext cx="5043487" cy="1582737"/>
            <a:chOff x="1655" y="8119"/>
            <a:chExt cx="4286" cy="1344"/>
          </a:xfrm>
        </p:grpSpPr>
        <p:sp>
          <p:nvSpPr>
            <p:cNvPr id="690186" name="AutoShape 10"/>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50186" name="Group 11"/>
            <p:cNvGrpSpPr>
              <a:grpSpLocks/>
            </p:cNvGrpSpPr>
            <p:nvPr/>
          </p:nvGrpSpPr>
          <p:grpSpPr bwMode="auto">
            <a:xfrm>
              <a:off x="2471" y="8384"/>
              <a:ext cx="960" cy="1077"/>
              <a:chOff x="1851" y="8591"/>
              <a:chExt cx="1133" cy="1270"/>
            </a:xfrm>
          </p:grpSpPr>
          <p:grpSp>
            <p:nvGrpSpPr>
              <p:cNvPr id="50239" name="Group 12"/>
              <p:cNvGrpSpPr>
                <a:grpSpLocks noChangeAspect="1"/>
              </p:cNvGrpSpPr>
              <p:nvPr/>
            </p:nvGrpSpPr>
            <p:grpSpPr bwMode="auto">
              <a:xfrm>
                <a:off x="2026" y="8591"/>
                <a:ext cx="657" cy="680"/>
                <a:chOff x="2925" y="799"/>
                <a:chExt cx="1970" cy="2041"/>
              </a:xfrm>
            </p:grpSpPr>
            <p:sp>
              <p:nvSpPr>
                <p:cNvPr id="50241" name="Oval 13"/>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42" name="AutoShape 14"/>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43" name="AutoShape 15"/>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44" name="Oval 16"/>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0245" name="Oval 17"/>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0246" name="AutoShape 18"/>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0247" name="AutoShape 19"/>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0248" name="Freeform 20"/>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0240" name="Text Box 21"/>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50187" name="Group 22"/>
            <p:cNvGrpSpPr>
              <a:grpSpLocks/>
            </p:cNvGrpSpPr>
            <p:nvPr/>
          </p:nvGrpSpPr>
          <p:grpSpPr bwMode="auto">
            <a:xfrm>
              <a:off x="3400" y="8309"/>
              <a:ext cx="713" cy="1154"/>
              <a:chOff x="3039" y="8502"/>
              <a:chExt cx="842" cy="1363"/>
            </a:xfrm>
          </p:grpSpPr>
          <p:grpSp>
            <p:nvGrpSpPr>
              <p:cNvPr id="50226" name="Group 23"/>
              <p:cNvGrpSpPr>
                <a:grpSpLocks noChangeAspect="1"/>
              </p:cNvGrpSpPr>
              <p:nvPr/>
            </p:nvGrpSpPr>
            <p:grpSpPr bwMode="auto">
              <a:xfrm>
                <a:off x="3074" y="8502"/>
                <a:ext cx="662" cy="772"/>
                <a:chOff x="3696" y="2205"/>
                <a:chExt cx="1361" cy="1588"/>
              </a:xfrm>
            </p:grpSpPr>
            <p:sp>
              <p:nvSpPr>
                <p:cNvPr id="50228" name="AutoShape 24"/>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0229" name="AutoShape 25"/>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0230" name="Oval 26"/>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31" name="AutoShape 27"/>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32" name="AutoShape 28"/>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33" name="Oval 29"/>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0234" name="Oval 30"/>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0235" name="AutoShape 31"/>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0236" name="AutoShape 32"/>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0237" name="Freeform 33"/>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0238" name="AutoShape 34"/>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0227" name="Text Box 35"/>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50188" name="Group 36"/>
            <p:cNvGrpSpPr>
              <a:grpSpLocks/>
            </p:cNvGrpSpPr>
            <p:nvPr/>
          </p:nvGrpSpPr>
          <p:grpSpPr bwMode="auto">
            <a:xfrm>
              <a:off x="4246" y="8322"/>
              <a:ext cx="702" cy="1140"/>
              <a:chOff x="4037" y="8518"/>
              <a:chExt cx="829" cy="1346"/>
            </a:xfrm>
          </p:grpSpPr>
          <p:grpSp>
            <p:nvGrpSpPr>
              <p:cNvPr id="50214" name="Group 37"/>
              <p:cNvGrpSpPr>
                <a:grpSpLocks noChangeAspect="1"/>
              </p:cNvGrpSpPr>
              <p:nvPr/>
            </p:nvGrpSpPr>
            <p:grpSpPr bwMode="auto">
              <a:xfrm>
                <a:off x="4096" y="8518"/>
                <a:ext cx="605" cy="861"/>
                <a:chOff x="4105" y="216"/>
                <a:chExt cx="1270" cy="1808"/>
              </a:xfrm>
            </p:grpSpPr>
            <p:sp>
              <p:nvSpPr>
                <p:cNvPr id="50216" name="Oval 38"/>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17" name="AutoShape 39"/>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18" name="Oval 40"/>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0219" name="AutoShape 41"/>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20" name="Oval 42"/>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0221" name="AutoShape 43"/>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0222" name="AutoShape 44"/>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0223" name="AutoShape 45"/>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0224" name="Rectangle 46"/>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0225" name="Oval 47"/>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0215" name="Text Box 48"/>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50189" name="Group 49"/>
            <p:cNvGrpSpPr>
              <a:grpSpLocks/>
            </p:cNvGrpSpPr>
            <p:nvPr/>
          </p:nvGrpSpPr>
          <p:grpSpPr bwMode="auto">
            <a:xfrm>
              <a:off x="5098" y="8373"/>
              <a:ext cx="843" cy="1088"/>
              <a:chOff x="4955" y="8577"/>
              <a:chExt cx="997" cy="1285"/>
            </a:xfrm>
          </p:grpSpPr>
          <p:grpSp>
            <p:nvGrpSpPr>
              <p:cNvPr id="50201" name="Group 50"/>
              <p:cNvGrpSpPr>
                <a:grpSpLocks noChangeAspect="1"/>
              </p:cNvGrpSpPr>
              <p:nvPr/>
            </p:nvGrpSpPr>
            <p:grpSpPr bwMode="auto">
              <a:xfrm>
                <a:off x="5092" y="8577"/>
                <a:ext cx="606" cy="804"/>
                <a:chOff x="4105" y="339"/>
                <a:chExt cx="1270" cy="1685"/>
              </a:xfrm>
            </p:grpSpPr>
            <p:sp>
              <p:nvSpPr>
                <p:cNvPr id="50203" name="Oval 5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04" name="AutoShape 5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05" name="Oval 5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0206" name="AutoShape 5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07" name="Oval 5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0208" name="AutoShape 5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0209" name="AutoShape 5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0210" name="AutoShape 58"/>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50211" name="Rectangle 59"/>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0212" name="Oval 60"/>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0213" name="Line 61"/>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0202" name="Text Box 62"/>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50190" name="Group 63"/>
            <p:cNvGrpSpPr>
              <a:grpSpLocks/>
            </p:cNvGrpSpPr>
            <p:nvPr/>
          </p:nvGrpSpPr>
          <p:grpSpPr bwMode="auto">
            <a:xfrm>
              <a:off x="1749" y="8384"/>
              <a:ext cx="841" cy="1078"/>
              <a:chOff x="998" y="8591"/>
              <a:chExt cx="993" cy="1273"/>
            </a:xfrm>
          </p:grpSpPr>
          <p:grpSp>
            <p:nvGrpSpPr>
              <p:cNvPr id="50191" name="Group 64"/>
              <p:cNvGrpSpPr>
                <a:grpSpLocks noChangeAspect="1"/>
              </p:cNvGrpSpPr>
              <p:nvPr/>
            </p:nvGrpSpPr>
            <p:grpSpPr bwMode="auto">
              <a:xfrm>
                <a:off x="1203" y="8591"/>
                <a:ext cx="467" cy="680"/>
                <a:chOff x="4105" y="216"/>
                <a:chExt cx="1086" cy="1581"/>
              </a:xfrm>
            </p:grpSpPr>
            <p:sp>
              <p:nvSpPr>
                <p:cNvPr id="50193" name="Oval 65"/>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194" name="AutoShape 66"/>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195" name="Oval 67"/>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0196" name="AutoShape 68"/>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197" name="Oval 69"/>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0198" name="AutoShape 70"/>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0199" name="AutoShape 71"/>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0200" name="AutoShape 72"/>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0192" name="Text Box 73"/>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pic>
        <p:nvPicPr>
          <p:cNvPr id="74" name="Picture 8"/>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50000" contrast="50000"/>
                    </a14:imgEffect>
                  </a14:imgLayer>
                </a14:imgProps>
              </a:ext>
              <a:ext uri="{28A0092B-C50C-407E-A947-70E740481C1C}">
                <a14:useLocalDpi xmlns:a14="http://schemas.microsoft.com/office/drawing/2010/main" val="0"/>
              </a:ext>
            </a:extLst>
          </a:blip>
          <a:srcRect/>
          <a:stretch>
            <a:fillRect/>
          </a:stretch>
        </p:blipFill>
        <p:spPr bwMode="auto">
          <a:xfrm>
            <a:off x="192969" y="260648"/>
            <a:ext cx="8771519" cy="6232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9019904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3"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1795"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54275"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4276" name="Rectangle 5"/>
          <p:cNvSpPr>
            <a:spLocks noChangeArrowheads="1"/>
          </p:cNvSpPr>
          <p:nvPr/>
        </p:nvSpPr>
        <p:spPr bwMode="auto">
          <a:xfrm>
            <a:off x="468313" y="2852738"/>
            <a:ext cx="3382962" cy="15843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54277" name="Text Box 6"/>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4278" name="Line 7"/>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4279" name="Rectangle 8"/>
          <p:cNvSpPr>
            <a:spLocks noChangeArrowheads="1"/>
          </p:cNvSpPr>
          <p:nvPr/>
        </p:nvSpPr>
        <p:spPr bwMode="auto">
          <a:xfrm>
            <a:off x="4140200" y="1700213"/>
            <a:ext cx="4824413" cy="29527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nvGrpSpPr>
          <p:cNvPr id="54280" name="Group 9"/>
          <p:cNvGrpSpPr>
            <a:grpSpLocks/>
          </p:cNvGrpSpPr>
          <p:nvPr/>
        </p:nvGrpSpPr>
        <p:grpSpPr bwMode="auto">
          <a:xfrm>
            <a:off x="395288" y="4941888"/>
            <a:ext cx="5043487" cy="1582737"/>
            <a:chOff x="1655" y="8119"/>
            <a:chExt cx="4286" cy="1344"/>
          </a:xfrm>
        </p:grpSpPr>
        <p:sp>
          <p:nvSpPr>
            <p:cNvPr id="801802" name="AutoShape 10"/>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54282" name="Group 11"/>
            <p:cNvGrpSpPr>
              <a:grpSpLocks/>
            </p:cNvGrpSpPr>
            <p:nvPr/>
          </p:nvGrpSpPr>
          <p:grpSpPr bwMode="auto">
            <a:xfrm>
              <a:off x="2471" y="8384"/>
              <a:ext cx="960" cy="1077"/>
              <a:chOff x="1851" y="8591"/>
              <a:chExt cx="1133" cy="1270"/>
            </a:xfrm>
          </p:grpSpPr>
          <p:grpSp>
            <p:nvGrpSpPr>
              <p:cNvPr id="54335" name="Group 12"/>
              <p:cNvGrpSpPr>
                <a:grpSpLocks noChangeAspect="1"/>
              </p:cNvGrpSpPr>
              <p:nvPr/>
            </p:nvGrpSpPr>
            <p:grpSpPr bwMode="auto">
              <a:xfrm>
                <a:off x="2026" y="8591"/>
                <a:ext cx="657" cy="680"/>
                <a:chOff x="2925" y="799"/>
                <a:chExt cx="1970" cy="2041"/>
              </a:xfrm>
            </p:grpSpPr>
            <p:sp>
              <p:nvSpPr>
                <p:cNvPr id="54337" name="Oval 13"/>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38" name="AutoShape 14"/>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39" name="AutoShape 15"/>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40" name="Oval 16"/>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4341" name="Oval 17"/>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4342" name="AutoShape 18"/>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4343" name="AutoShape 19"/>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4344" name="Freeform 20"/>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4336" name="Text Box 21"/>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54283" name="Group 22"/>
            <p:cNvGrpSpPr>
              <a:grpSpLocks/>
            </p:cNvGrpSpPr>
            <p:nvPr/>
          </p:nvGrpSpPr>
          <p:grpSpPr bwMode="auto">
            <a:xfrm>
              <a:off x="3400" y="8309"/>
              <a:ext cx="713" cy="1154"/>
              <a:chOff x="3039" y="8502"/>
              <a:chExt cx="842" cy="1363"/>
            </a:xfrm>
          </p:grpSpPr>
          <p:grpSp>
            <p:nvGrpSpPr>
              <p:cNvPr id="54322" name="Group 23"/>
              <p:cNvGrpSpPr>
                <a:grpSpLocks noChangeAspect="1"/>
              </p:cNvGrpSpPr>
              <p:nvPr/>
            </p:nvGrpSpPr>
            <p:grpSpPr bwMode="auto">
              <a:xfrm>
                <a:off x="3074" y="8502"/>
                <a:ext cx="662" cy="772"/>
                <a:chOff x="3696" y="2205"/>
                <a:chExt cx="1361" cy="1588"/>
              </a:xfrm>
            </p:grpSpPr>
            <p:sp>
              <p:nvSpPr>
                <p:cNvPr id="54324" name="AutoShape 24"/>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4325" name="AutoShape 25"/>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4326" name="Oval 26"/>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27" name="AutoShape 27"/>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28" name="AutoShape 28"/>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29" name="Oval 29"/>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4330" name="Oval 30"/>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4331" name="AutoShape 31"/>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4332" name="AutoShape 32"/>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4333" name="Freeform 33"/>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4334" name="AutoShape 34"/>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4323" name="Text Box 35"/>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54284" name="Group 36"/>
            <p:cNvGrpSpPr>
              <a:grpSpLocks/>
            </p:cNvGrpSpPr>
            <p:nvPr/>
          </p:nvGrpSpPr>
          <p:grpSpPr bwMode="auto">
            <a:xfrm>
              <a:off x="4246" y="8322"/>
              <a:ext cx="702" cy="1140"/>
              <a:chOff x="4037" y="8518"/>
              <a:chExt cx="829" cy="1346"/>
            </a:xfrm>
          </p:grpSpPr>
          <p:grpSp>
            <p:nvGrpSpPr>
              <p:cNvPr id="54310" name="Group 37"/>
              <p:cNvGrpSpPr>
                <a:grpSpLocks noChangeAspect="1"/>
              </p:cNvGrpSpPr>
              <p:nvPr/>
            </p:nvGrpSpPr>
            <p:grpSpPr bwMode="auto">
              <a:xfrm>
                <a:off x="4096" y="8518"/>
                <a:ext cx="605" cy="861"/>
                <a:chOff x="4105" y="216"/>
                <a:chExt cx="1270" cy="1808"/>
              </a:xfrm>
            </p:grpSpPr>
            <p:sp>
              <p:nvSpPr>
                <p:cNvPr id="54312" name="Oval 38"/>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13" name="AutoShape 39"/>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14" name="Oval 40"/>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4315" name="AutoShape 41"/>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16" name="Oval 42"/>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4317" name="AutoShape 43"/>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4318" name="AutoShape 44"/>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4319" name="AutoShape 45"/>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4320" name="Rectangle 46"/>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4321" name="Oval 47"/>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4311" name="Text Box 48"/>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54285" name="Group 49"/>
            <p:cNvGrpSpPr>
              <a:grpSpLocks/>
            </p:cNvGrpSpPr>
            <p:nvPr/>
          </p:nvGrpSpPr>
          <p:grpSpPr bwMode="auto">
            <a:xfrm>
              <a:off x="5098" y="8373"/>
              <a:ext cx="843" cy="1088"/>
              <a:chOff x="4955" y="8577"/>
              <a:chExt cx="997" cy="1285"/>
            </a:xfrm>
          </p:grpSpPr>
          <p:grpSp>
            <p:nvGrpSpPr>
              <p:cNvPr id="54297" name="Group 50"/>
              <p:cNvGrpSpPr>
                <a:grpSpLocks noChangeAspect="1"/>
              </p:cNvGrpSpPr>
              <p:nvPr/>
            </p:nvGrpSpPr>
            <p:grpSpPr bwMode="auto">
              <a:xfrm>
                <a:off x="5092" y="8577"/>
                <a:ext cx="606" cy="804"/>
                <a:chOff x="4105" y="339"/>
                <a:chExt cx="1270" cy="1685"/>
              </a:xfrm>
            </p:grpSpPr>
            <p:sp>
              <p:nvSpPr>
                <p:cNvPr id="54299" name="Oval 5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00" name="AutoShape 5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01" name="Oval 5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4302" name="AutoShape 5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03" name="Oval 5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4304" name="AutoShape 5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4305" name="AutoShape 5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4306" name="AutoShape 58"/>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54307" name="Rectangle 59"/>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4308" name="Oval 60"/>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4309" name="Line 61"/>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4298" name="Text Box 62"/>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54286" name="Group 63"/>
            <p:cNvGrpSpPr>
              <a:grpSpLocks/>
            </p:cNvGrpSpPr>
            <p:nvPr/>
          </p:nvGrpSpPr>
          <p:grpSpPr bwMode="auto">
            <a:xfrm>
              <a:off x="1749" y="8384"/>
              <a:ext cx="841" cy="1078"/>
              <a:chOff x="998" y="8591"/>
              <a:chExt cx="993" cy="1273"/>
            </a:xfrm>
          </p:grpSpPr>
          <p:grpSp>
            <p:nvGrpSpPr>
              <p:cNvPr id="54287" name="Group 64"/>
              <p:cNvGrpSpPr>
                <a:grpSpLocks noChangeAspect="1"/>
              </p:cNvGrpSpPr>
              <p:nvPr/>
            </p:nvGrpSpPr>
            <p:grpSpPr bwMode="auto">
              <a:xfrm>
                <a:off x="1203" y="8591"/>
                <a:ext cx="467" cy="680"/>
                <a:chOff x="4105" y="216"/>
                <a:chExt cx="1086" cy="1581"/>
              </a:xfrm>
            </p:grpSpPr>
            <p:sp>
              <p:nvSpPr>
                <p:cNvPr id="54289" name="Oval 65"/>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290" name="AutoShape 66"/>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291" name="Oval 67"/>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4292" name="AutoShape 68"/>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293" name="Oval 69"/>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4294" name="AutoShape 70"/>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4295" name="AutoShape 71"/>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4296" name="AutoShape 72"/>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4288" name="Text Box 73"/>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spTree>
    <p:extLst>
      <p:ext uri="{BB962C8B-B14F-4D97-AF65-F5344CB8AC3E}">
        <p14:creationId xmlns:p14="http://schemas.microsoft.com/office/powerpoint/2010/main" val="8953919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1203"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55299" name="Text Box 4"/>
          <p:cNvSpPr txBox="1">
            <a:spLocks noChangeArrowheads="1"/>
          </p:cNvSpPr>
          <p:nvPr/>
        </p:nvSpPr>
        <p:spPr bwMode="auto">
          <a:xfrm>
            <a:off x="395288" y="322263"/>
            <a:ext cx="3600450"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dirty="0"/>
              <a:t>Your </a:t>
            </a:r>
            <a:r>
              <a:rPr lang="en-GB" dirty="0"/>
              <a:t>field  </a:t>
            </a:r>
            <a:r>
              <a:rPr lang="en-GB" i="0" dirty="0"/>
              <a:t>= a set of objects related to you by proximity, orientation, lighting and other factors</a:t>
            </a:r>
          </a:p>
          <a:p>
            <a:pPr eaLnBrk="1" hangingPunct="1">
              <a:spcAft>
                <a:spcPct val="100000"/>
              </a:spcAft>
            </a:pPr>
            <a:r>
              <a:rPr lang="en-GB" i="0" dirty="0"/>
              <a:t>You </a:t>
            </a:r>
            <a:r>
              <a:rPr lang="en-GB" dirty="0"/>
              <a:t>encounter </a:t>
            </a:r>
            <a:r>
              <a:rPr lang="en-GB" i="0" dirty="0"/>
              <a:t>an object = it is in your field</a:t>
            </a:r>
          </a:p>
          <a:p>
            <a:pPr eaLnBrk="1" hangingPunct="1">
              <a:spcAft>
                <a:spcPct val="100000"/>
              </a:spcAft>
            </a:pPr>
            <a:r>
              <a:rPr lang="en-GB" i="0" dirty="0"/>
              <a:t>You </a:t>
            </a:r>
            <a:r>
              <a:rPr lang="en-GB" dirty="0"/>
              <a:t>register </a:t>
            </a:r>
            <a:r>
              <a:rPr lang="en-GB" i="0" dirty="0"/>
              <a:t>an object at a location </a:t>
            </a:r>
            <a:r>
              <a:rPr lang="en-GB" i="0" dirty="0" smtClean="0"/>
              <a:t>&lt;= </a:t>
            </a:r>
            <a:r>
              <a:rPr lang="en-GB" i="0" dirty="0"/>
              <a:t>you most recently encountered the object at that location</a:t>
            </a:r>
          </a:p>
        </p:txBody>
      </p:sp>
      <p:sp>
        <p:nvSpPr>
          <p:cNvPr id="55300"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5301"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5302" name="Rectangle 7"/>
          <p:cNvSpPr>
            <a:spLocks noChangeArrowheads="1"/>
          </p:cNvSpPr>
          <p:nvPr/>
        </p:nvSpPr>
        <p:spPr bwMode="auto">
          <a:xfrm>
            <a:off x="4140200" y="1700213"/>
            <a:ext cx="4824413" cy="29527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nvGrpSpPr>
          <p:cNvPr id="55303" name="Group 8"/>
          <p:cNvGrpSpPr>
            <a:grpSpLocks/>
          </p:cNvGrpSpPr>
          <p:nvPr/>
        </p:nvGrpSpPr>
        <p:grpSpPr bwMode="auto">
          <a:xfrm>
            <a:off x="395288" y="4941888"/>
            <a:ext cx="5043487" cy="1582737"/>
            <a:chOff x="1655" y="8119"/>
            <a:chExt cx="4286" cy="1344"/>
          </a:xfrm>
        </p:grpSpPr>
        <p:sp>
          <p:nvSpPr>
            <p:cNvPr id="691209"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55305" name="Group 10"/>
            <p:cNvGrpSpPr>
              <a:grpSpLocks/>
            </p:cNvGrpSpPr>
            <p:nvPr/>
          </p:nvGrpSpPr>
          <p:grpSpPr bwMode="auto">
            <a:xfrm>
              <a:off x="2471" y="8384"/>
              <a:ext cx="960" cy="1077"/>
              <a:chOff x="1851" y="8591"/>
              <a:chExt cx="1133" cy="1270"/>
            </a:xfrm>
          </p:grpSpPr>
          <p:grpSp>
            <p:nvGrpSpPr>
              <p:cNvPr id="55358" name="Group 11"/>
              <p:cNvGrpSpPr>
                <a:grpSpLocks noChangeAspect="1"/>
              </p:cNvGrpSpPr>
              <p:nvPr/>
            </p:nvGrpSpPr>
            <p:grpSpPr bwMode="auto">
              <a:xfrm>
                <a:off x="2026" y="8591"/>
                <a:ext cx="657" cy="680"/>
                <a:chOff x="2925" y="799"/>
                <a:chExt cx="1970" cy="2041"/>
              </a:xfrm>
            </p:grpSpPr>
            <p:sp>
              <p:nvSpPr>
                <p:cNvPr id="55360"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61"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62"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63"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5364"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5365"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5366"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5367"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5359"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55306" name="Group 21"/>
            <p:cNvGrpSpPr>
              <a:grpSpLocks/>
            </p:cNvGrpSpPr>
            <p:nvPr/>
          </p:nvGrpSpPr>
          <p:grpSpPr bwMode="auto">
            <a:xfrm>
              <a:off x="3400" y="8309"/>
              <a:ext cx="713" cy="1154"/>
              <a:chOff x="3039" y="8502"/>
              <a:chExt cx="842" cy="1363"/>
            </a:xfrm>
          </p:grpSpPr>
          <p:grpSp>
            <p:nvGrpSpPr>
              <p:cNvPr id="55345" name="Group 22"/>
              <p:cNvGrpSpPr>
                <a:grpSpLocks noChangeAspect="1"/>
              </p:cNvGrpSpPr>
              <p:nvPr/>
            </p:nvGrpSpPr>
            <p:grpSpPr bwMode="auto">
              <a:xfrm>
                <a:off x="3074" y="8502"/>
                <a:ext cx="662" cy="772"/>
                <a:chOff x="3696" y="2205"/>
                <a:chExt cx="1361" cy="1588"/>
              </a:xfrm>
            </p:grpSpPr>
            <p:sp>
              <p:nvSpPr>
                <p:cNvPr id="55347"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5348"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5349"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50"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51"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52"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5353"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5354"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5355"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5356" name="Freeform 32"/>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5357"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5346"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55307" name="Group 35"/>
            <p:cNvGrpSpPr>
              <a:grpSpLocks/>
            </p:cNvGrpSpPr>
            <p:nvPr/>
          </p:nvGrpSpPr>
          <p:grpSpPr bwMode="auto">
            <a:xfrm>
              <a:off x="4246" y="8322"/>
              <a:ext cx="702" cy="1140"/>
              <a:chOff x="4037" y="8518"/>
              <a:chExt cx="829" cy="1346"/>
            </a:xfrm>
          </p:grpSpPr>
          <p:grpSp>
            <p:nvGrpSpPr>
              <p:cNvPr id="55333" name="Group 36"/>
              <p:cNvGrpSpPr>
                <a:grpSpLocks noChangeAspect="1"/>
              </p:cNvGrpSpPr>
              <p:nvPr/>
            </p:nvGrpSpPr>
            <p:grpSpPr bwMode="auto">
              <a:xfrm>
                <a:off x="4096" y="8518"/>
                <a:ext cx="605" cy="861"/>
                <a:chOff x="4105" y="216"/>
                <a:chExt cx="1270" cy="1808"/>
              </a:xfrm>
            </p:grpSpPr>
            <p:sp>
              <p:nvSpPr>
                <p:cNvPr id="55335"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36"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37"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5338"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39"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5340"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5341"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5342" name="AutoShape 44"/>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5343"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5344"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5334"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55308" name="Group 48"/>
            <p:cNvGrpSpPr>
              <a:grpSpLocks/>
            </p:cNvGrpSpPr>
            <p:nvPr/>
          </p:nvGrpSpPr>
          <p:grpSpPr bwMode="auto">
            <a:xfrm>
              <a:off x="5098" y="8373"/>
              <a:ext cx="843" cy="1088"/>
              <a:chOff x="4955" y="8577"/>
              <a:chExt cx="997" cy="1285"/>
            </a:xfrm>
          </p:grpSpPr>
          <p:grpSp>
            <p:nvGrpSpPr>
              <p:cNvPr id="55320" name="Group 49"/>
              <p:cNvGrpSpPr>
                <a:grpSpLocks noChangeAspect="1"/>
              </p:cNvGrpSpPr>
              <p:nvPr/>
            </p:nvGrpSpPr>
            <p:grpSpPr bwMode="auto">
              <a:xfrm>
                <a:off x="5092" y="8577"/>
                <a:ext cx="606" cy="804"/>
                <a:chOff x="4105" y="339"/>
                <a:chExt cx="1270" cy="1685"/>
              </a:xfrm>
            </p:grpSpPr>
            <p:sp>
              <p:nvSpPr>
                <p:cNvPr id="55322"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23"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24"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5325"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26"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5327"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5328"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5329" name="AutoShape 57"/>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55330"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5331"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5332"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5321"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55309" name="Group 62"/>
            <p:cNvGrpSpPr>
              <a:grpSpLocks/>
            </p:cNvGrpSpPr>
            <p:nvPr/>
          </p:nvGrpSpPr>
          <p:grpSpPr bwMode="auto">
            <a:xfrm>
              <a:off x="1749" y="8384"/>
              <a:ext cx="841" cy="1078"/>
              <a:chOff x="998" y="8591"/>
              <a:chExt cx="993" cy="1273"/>
            </a:xfrm>
          </p:grpSpPr>
          <p:grpSp>
            <p:nvGrpSpPr>
              <p:cNvPr id="55310" name="Group 63"/>
              <p:cNvGrpSpPr>
                <a:grpSpLocks noChangeAspect="1"/>
              </p:cNvGrpSpPr>
              <p:nvPr/>
            </p:nvGrpSpPr>
            <p:grpSpPr bwMode="auto">
              <a:xfrm>
                <a:off x="1203" y="8591"/>
                <a:ext cx="467" cy="680"/>
                <a:chOff x="4105" y="216"/>
                <a:chExt cx="1086" cy="1581"/>
              </a:xfrm>
            </p:grpSpPr>
            <p:sp>
              <p:nvSpPr>
                <p:cNvPr id="55312"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13"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14"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5315"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16"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5317"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5318"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5319" name="AutoShape 71"/>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5311"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spTree>
    <p:extLst>
      <p:ext uri="{BB962C8B-B14F-4D97-AF65-F5344CB8AC3E}">
        <p14:creationId xmlns:p14="http://schemas.microsoft.com/office/powerpoint/2010/main" val="31643302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1"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2227"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56323" name="Text Box 4"/>
          <p:cNvSpPr txBox="1">
            <a:spLocks noChangeArrowheads="1"/>
          </p:cNvSpPr>
          <p:nvPr/>
        </p:nvSpPr>
        <p:spPr bwMode="auto">
          <a:xfrm>
            <a:off x="395288" y="322263"/>
            <a:ext cx="3600450"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dirty="0"/>
              <a:t>Your </a:t>
            </a:r>
            <a:r>
              <a:rPr lang="en-GB" dirty="0"/>
              <a:t>field  </a:t>
            </a:r>
            <a:r>
              <a:rPr lang="en-GB" i="0" dirty="0"/>
              <a:t>= a set of objects related to you by proximity, orientation, lighting and other factors</a:t>
            </a:r>
          </a:p>
          <a:p>
            <a:pPr eaLnBrk="1" hangingPunct="1">
              <a:spcAft>
                <a:spcPct val="100000"/>
              </a:spcAft>
            </a:pPr>
            <a:r>
              <a:rPr lang="en-GB" i="0" dirty="0"/>
              <a:t>You </a:t>
            </a:r>
            <a:r>
              <a:rPr lang="en-GB" dirty="0"/>
              <a:t>encounter </a:t>
            </a:r>
            <a:r>
              <a:rPr lang="en-GB" i="0" dirty="0"/>
              <a:t>an object = it is in your field</a:t>
            </a:r>
          </a:p>
          <a:p>
            <a:pPr eaLnBrk="1" hangingPunct="1">
              <a:spcAft>
                <a:spcPct val="100000"/>
              </a:spcAft>
            </a:pPr>
            <a:r>
              <a:rPr lang="en-GB" i="0" dirty="0"/>
              <a:t>You </a:t>
            </a:r>
            <a:r>
              <a:rPr lang="en-GB" dirty="0"/>
              <a:t>register </a:t>
            </a:r>
            <a:r>
              <a:rPr lang="en-GB" i="0" dirty="0"/>
              <a:t>an object at a location </a:t>
            </a:r>
            <a:r>
              <a:rPr lang="en-GB" i="0" dirty="0" smtClean="0"/>
              <a:t>&lt;= </a:t>
            </a:r>
            <a:r>
              <a:rPr lang="en-GB" i="0" dirty="0"/>
              <a:t>you most recently encountered the object at that location</a:t>
            </a:r>
          </a:p>
        </p:txBody>
      </p:sp>
      <p:sp>
        <p:nvSpPr>
          <p:cNvPr id="56324"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a:t>
            </a:r>
            <a:r>
              <a:rPr lang="en-GB" i="0" u="sng" dirty="0" smtClean="0"/>
              <a:t>4:</a:t>
            </a:r>
            <a:r>
              <a:rPr lang="en-GB" i="0" dirty="0" smtClean="0"/>
              <a:t> </a:t>
            </a:r>
            <a:r>
              <a:rPr lang="en-GB" i="0" dirty="0"/>
              <a:t>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6325"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6326"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56327" name="Group 8"/>
          <p:cNvGrpSpPr>
            <a:grpSpLocks/>
          </p:cNvGrpSpPr>
          <p:nvPr/>
        </p:nvGrpSpPr>
        <p:grpSpPr bwMode="auto">
          <a:xfrm>
            <a:off x="395288" y="4941888"/>
            <a:ext cx="5043487" cy="1582737"/>
            <a:chOff x="1655" y="8119"/>
            <a:chExt cx="4286" cy="1344"/>
          </a:xfrm>
        </p:grpSpPr>
        <p:sp>
          <p:nvSpPr>
            <p:cNvPr id="692233"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56329" name="Group 10"/>
            <p:cNvGrpSpPr>
              <a:grpSpLocks/>
            </p:cNvGrpSpPr>
            <p:nvPr/>
          </p:nvGrpSpPr>
          <p:grpSpPr bwMode="auto">
            <a:xfrm>
              <a:off x="2471" y="8384"/>
              <a:ext cx="960" cy="1077"/>
              <a:chOff x="1851" y="8591"/>
              <a:chExt cx="1133" cy="1270"/>
            </a:xfrm>
          </p:grpSpPr>
          <p:grpSp>
            <p:nvGrpSpPr>
              <p:cNvPr id="56382" name="Group 11"/>
              <p:cNvGrpSpPr>
                <a:grpSpLocks noChangeAspect="1"/>
              </p:cNvGrpSpPr>
              <p:nvPr/>
            </p:nvGrpSpPr>
            <p:grpSpPr bwMode="auto">
              <a:xfrm>
                <a:off x="2026" y="8591"/>
                <a:ext cx="657" cy="680"/>
                <a:chOff x="2925" y="799"/>
                <a:chExt cx="1970" cy="2041"/>
              </a:xfrm>
            </p:grpSpPr>
            <p:sp>
              <p:nvSpPr>
                <p:cNvPr id="56384"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85"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86"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87"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88"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89"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90"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91"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6383"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56330" name="Group 21"/>
            <p:cNvGrpSpPr>
              <a:grpSpLocks/>
            </p:cNvGrpSpPr>
            <p:nvPr/>
          </p:nvGrpSpPr>
          <p:grpSpPr bwMode="auto">
            <a:xfrm>
              <a:off x="3400" y="8309"/>
              <a:ext cx="713" cy="1154"/>
              <a:chOff x="3039" y="8502"/>
              <a:chExt cx="842" cy="1363"/>
            </a:xfrm>
          </p:grpSpPr>
          <p:grpSp>
            <p:nvGrpSpPr>
              <p:cNvPr id="56369" name="Group 22"/>
              <p:cNvGrpSpPr>
                <a:grpSpLocks noChangeAspect="1"/>
              </p:cNvGrpSpPr>
              <p:nvPr/>
            </p:nvGrpSpPr>
            <p:grpSpPr bwMode="auto">
              <a:xfrm>
                <a:off x="3074" y="8502"/>
                <a:ext cx="662" cy="772"/>
                <a:chOff x="3696" y="2205"/>
                <a:chExt cx="1361" cy="1588"/>
              </a:xfrm>
            </p:grpSpPr>
            <p:sp>
              <p:nvSpPr>
                <p:cNvPr id="56371"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6372"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6373"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74"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75"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76"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77"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78"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79"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80" name="Freeform 32"/>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6381"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6370"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56331" name="Group 35"/>
            <p:cNvGrpSpPr>
              <a:grpSpLocks/>
            </p:cNvGrpSpPr>
            <p:nvPr/>
          </p:nvGrpSpPr>
          <p:grpSpPr bwMode="auto">
            <a:xfrm>
              <a:off x="4246" y="8322"/>
              <a:ext cx="702" cy="1140"/>
              <a:chOff x="4037" y="8518"/>
              <a:chExt cx="829" cy="1346"/>
            </a:xfrm>
          </p:grpSpPr>
          <p:grpSp>
            <p:nvGrpSpPr>
              <p:cNvPr id="56357" name="Group 36"/>
              <p:cNvGrpSpPr>
                <a:grpSpLocks noChangeAspect="1"/>
              </p:cNvGrpSpPr>
              <p:nvPr/>
            </p:nvGrpSpPr>
            <p:grpSpPr bwMode="auto">
              <a:xfrm>
                <a:off x="4096" y="8518"/>
                <a:ext cx="605" cy="861"/>
                <a:chOff x="4105" y="216"/>
                <a:chExt cx="1270" cy="1808"/>
              </a:xfrm>
            </p:grpSpPr>
            <p:sp>
              <p:nvSpPr>
                <p:cNvPr id="56359"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60"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61"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62"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63"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64"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65"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66" name="AutoShape 44"/>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6367"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6368"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6358"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56332" name="Group 48"/>
            <p:cNvGrpSpPr>
              <a:grpSpLocks/>
            </p:cNvGrpSpPr>
            <p:nvPr/>
          </p:nvGrpSpPr>
          <p:grpSpPr bwMode="auto">
            <a:xfrm>
              <a:off x="5098" y="8373"/>
              <a:ext cx="843" cy="1088"/>
              <a:chOff x="4955" y="8577"/>
              <a:chExt cx="997" cy="1285"/>
            </a:xfrm>
          </p:grpSpPr>
          <p:grpSp>
            <p:nvGrpSpPr>
              <p:cNvPr id="56344" name="Group 49"/>
              <p:cNvGrpSpPr>
                <a:grpSpLocks noChangeAspect="1"/>
              </p:cNvGrpSpPr>
              <p:nvPr/>
            </p:nvGrpSpPr>
            <p:grpSpPr bwMode="auto">
              <a:xfrm>
                <a:off x="5092" y="8577"/>
                <a:ext cx="606" cy="804"/>
                <a:chOff x="4105" y="339"/>
                <a:chExt cx="1270" cy="1685"/>
              </a:xfrm>
            </p:grpSpPr>
            <p:sp>
              <p:nvSpPr>
                <p:cNvPr id="56346"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47"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48"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49"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50"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51"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52"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53" name="AutoShape 57"/>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56354"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6355"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6356"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6345"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56333" name="Group 62"/>
            <p:cNvGrpSpPr>
              <a:grpSpLocks/>
            </p:cNvGrpSpPr>
            <p:nvPr/>
          </p:nvGrpSpPr>
          <p:grpSpPr bwMode="auto">
            <a:xfrm>
              <a:off x="1749" y="8384"/>
              <a:ext cx="841" cy="1078"/>
              <a:chOff x="998" y="8591"/>
              <a:chExt cx="993" cy="1273"/>
            </a:xfrm>
          </p:grpSpPr>
          <p:grpSp>
            <p:nvGrpSpPr>
              <p:cNvPr id="56334" name="Group 63"/>
              <p:cNvGrpSpPr>
                <a:grpSpLocks noChangeAspect="1"/>
              </p:cNvGrpSpPr>
              <p:nvPr/>
            </p:nvGrpSpPr>
            <p:grpSpPr bwMode="auto">
              <a:xfrm>
                <a:off x="1203" y="8591"/>
                <a:ext cx="467" cy="680"/>
                <a:chOff x="4105" y="216"/>
                <a:chExt cx="1086" cy="1581"/>
              </a:xfrm>
            </p:grpSpPr>
            <p:sp>
              <p:nvSpPr>
                <p:cNvPr id="56336"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37"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38"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39"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40"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41"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42"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43" name="AutoShape 71"/>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6335"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spTree>
    <p:extLst>
      <p:ext uri="{BB962C8B-B14F-4D97-AF65-F5344CB8AC3E}">
        <p14:creationId xmlns:p14="http://schemas.microsoft.com/office/powerpoint/2010/main" val="27143901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468313" y="404815"/>
            <a:ext cx="3816350" cy="2631489"/>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dirty="0">
                <a:effectLst>
                  <a:glow rad="101600">
                    <a:schemeClr val="tx1">
                      <a:alpha val="75000"/>
                    </a:schemeClr>
                  </a:glow>
                </a:effectLst>
              </a:rPr>
              <a:t>Theory of mind </a:t>
            </a:r>
            <a:r>
              <a:rPr lang="en-GB" dirty="0">
                <a:effectLst>
                  <a:glow rad="101600">
                    <a:schemeClr val="tx1">
                      <a:alpha val="75000"/>
                    </a:schemeClr>
                  </a:glow>
                </a:effectLst>
              </a:rPr>
              <a:t>abilities </a:t>
            </a:r>
            <a:r>
              <a:rPr lang="en-GB" i="0" dirty="0">
                <a:effectLst>
                  <a:glow rad="101600">
                    <a:schemeClr val="tx1">
                      <a:alpha val="75000"/>
                    </a:schemeClr>
                  </a:glow>
                </a:effectLst>
              </a:rPr>
              <a:t>are widespread</a:t>
            </a:r>
            <a:endParaRPr lang="en-GB" dirty="0">
              <a:effectLst>
                <a:glow rad="101600">
                  <a:schemeClr val="tx1">
                    <a:alpha val="75000"/>
                  </a:schemeClr>
                </a:glow>
              </a:effectLst>
            </a:endParaRPr>
          </a:p>
          <a:p>
            <a:pPr eaLnBrk="1" hangingPunct="1"/>
            <a:endParaRPr lang="en-GB" i="0" dirty="0">
              <a:effectLst>
                <a:glow rad="101600">
                  <a:schemeClr val="tx1">
                    <a:alpha val="75000"/>
                  </a:schemeClr>
                </a:glow>
              </a:effectLst>
            </a:endParaRPr>
          </a:p>
          <a:p>
            <a:pPr eaLnBrk="1" hangingPunct="1">
              <a:spcBef>
                <a:spcPct val="50000"/>
              </a:spcBef>
            </a:pPr>
            <a:r>
              <a:rPr lang="en-GB" b="1" i="0" dirty="0">
                <a:effectLst>
                  <a:glow rad="101600">
                    <a:schemeClr val="tx1">
                      <a:alpha val="75000"/>
                    </a:schemeClr>
                  </a:glow>
                </a:effectLst>
              </a:rPr>
              <a:t>18-month-olds</a:t>
            </a:r>
            <a:r>
              <a:rPr lang="en-GB" i="0" dirty="0">
                <a:effectLst>
                  <a:glow rad="101600">
                    <a:schemeClr val="tx1">
                      <a:alpha val="75000"/>
                    </a:schemeClr>
                  </a:glow>
                </a:effectLst>
              </a:rPr>
              <a:t> point to inform, and predict actions based on false beliefs</a:t>
            </a:r>
          </a:p>
          <a:p>
            <a:pPr eaLnBrk="1" hangingPunct="1"/>
            <a:endParaRPr lang="en-GB" i="0" dirty="0">
              <a:effectLst>
                <a:glow rad="101600">
                  <a:schemeClr val="tx1">
                    <a:alpha val="75000"/>
                  </a:schemeClr>
                </a:glow>
              </a:effectLst>
            </a:endParaRPr>
          </a:p>
        </p:txBody>
      </p:sp>
      <p:sp>
        <p:nvSpPr>
          <p:cNvPr id="5" name="Text Box 3"/>
          <p:cNvSpPr txBox="1">
            <a:spLocks noChangeArrowheads="1"/>
          </p:cNvSpPr>
          <p:nvPr/>
        </p:nvSpPr>
        <p:spPr bwMode="auto">
          <a:xfrm>
            <a:off x="4932363" y="1706563"/>
            <a:ext cx="3816350" cy="427037"/>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ffectLst>
                  <a:glow rad="101600">
                    <a:schemeClr val="tx1">
                      <a:alpha val="75000"/>
                    </a:schemeClr>
                  </a:glow>
                </a:effectLst>
                <a:ea typeface="Arial" charset="0"/>
              </a:rPr>
              <a:t>(Liszkowski et al 2006)</a:t>
            </a:r>
          </a:p>
        </p:txBody>
      </p:sp>
      <p:sp>
        <p:nvSpPr>
          <p:cNvPr id="6" name="Text Box 4"/>
          <p:cNvSpPr txBox="1">
            <a:spLocks noChangeArrowheads="1"/>
          </p:cNvSpPr>
          <p:nvPr/>
        </p:nvSpPr>
        <p:spPr bwMode="auto">
          <a:xfrm>
            <a:off x="4932363" y="2209800"/>
            <a:ext cx="3816350" cy="762000"/>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ffectLst>
                  <a:glow rad="101600">
                    <a:schemeClr val="tx1">
                      <a:alpha val="75000"/>
                    </a:schemeClr>
                  </a:glow>
                </a:effectLst>
                <a:ea typeface="Arial" charset="0"/>
              </a:rPr>
              <a:t>(Onishi &amp; Baillargeon 2005; Southgate et al 2007)</a:t>
            </a:r>
          </a:p>
        </p:txBody>
      </p:sp>
    </p:spTree>
    <p:extLst>
      <p:ext uri="{BB962C8B-B14F-4D97-AF65-F5344CB8AC3E}">
        <p14:creationId xmlns:p14="http://schemas.microsoft.com/office/powerpoint/2010/main" val="50698015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1"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2227"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56323" name="Text Box 4"/>
          <p:cNvSpPr txBox="1">
            <a:spLocks noChangeArrowheads="1"/>
          </p:cNvSpPr>
          <p:nvPr/>
        </p:nvSpPr>
        <p:spPr bwMode="auto">
          <a:xfrm>
            <a:off x="395288" y="322263"/>
            <a:ext cx="3600450"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dirty="0"/>
              <a:t>Your </a:t>
            </a:r>
            <a:r>
              <a:rPr lang="en-GB" dirty="0"/>
              <a:t>field  </a:t>
            </a:r>
            <a:r>
              <a:rPr lang="en-GB" i="0" dirty="0"/>
              <a:t>= a set of objects related to you by proximity, orientation, lighting and other factors</a:t>
            </a:r>
          </a:p>
          <a:p>
            <a:pPr eaLnBrk="1" hangingPunct="1">
              <a:spcAft>
                <a:spcPct val="100000"/>
              </a:spcAft>
            </a:pPr>
            <a:r>
              <a:rPr lang="en-GB" i="0" dirty="0"/>
              <a:t>You </a:t>
            </a:r>
            <a:r>
              <a:rPr lang="en-GB" dirty="0"/>
              <a:t>encounter </a:t>
            </a:r>
            <a:r>
              <a:rPr lang="en-GB" i="0" dirty="0"/>
              <a:t>an object = it is in your field</a:t>
            </a:r>
          </a:p>
          <a:p>
            <a:pPr eaLnBrk="1" hangingPunct="1">
              <a:spcAft>
                <a:spcPct val="100000"/>
              </a:spcAft>
            </a:pPr>
            <a:r>
              <a:rPr lang="en-GB" i="0" dirty="0"/>
              <a:t>You </a:t>
            </a:r>
            <a:r>
              <a:rPr lang="en-GB" dirty="0"/>
              <a:t>register </a:t>
            </a:r>
            <a:r>
              <a:rPr lang="en-GB" i="0" dirty="0"/>
              <a:t>an object at a location </a:t>
            </a:r>
            <a:r>
              <a:rPr lang="en-GB" i="0" dirty="0" smtClean="0"/>
              <a:t>&lt;= </a:t>
            </a:r>
            <a:r>
              <a:rPr lang="en-GB" i="0" dirty="0"/>
              <a:t>you most recently encountered the object at that location</a:t>
            </a:r>
          </a:p>
        </p:txBody>
      </p:sp>
      <p:sp>
        <p:nvSpPr>
          <p:cNvPr id="56324"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a:t>
            </a:r>
            <a:r>
              <a:rPr lang="en-GB" i="0" u="sng" dirty="0" smtClean="0"/>
              <a:t>4:</a:t>
            </a:r>
            <a:r>
              <a:rPr lang="en-GB" i="0" dirty="0" smtClean="0"/>
              <a:t> </a:t>
            </a:r>
            <a:r>
              <a:rPr lang="en-GB" i="0" dirty="0"/>
              <a:t>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6325"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6326"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56327" name="Group 8"/>
          <p:cNvGrpSpPr>
            <a:grpSpLocks/>
          </p:cNvGrpSpPr>
          <p:nvPr/>
        </p:nvGrpSpPr>
        <p:grpSpPr bwMode="auto">
          <a:xfrm>
            <a:off x="395288" y="4941888"/>
            <a:ext cx="5043487" cy="1582737"/>
            <a:chOff x="1655" y="8119"/>
            <a:chExt cx="4286" cy="1344"/>
          </a:xfrm>
        </p:grpSpPr>
        <p:sp>
          <p:nvSpPr>
            <p:cNvPr id="692233"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56329" name="Group 10"/>
            <p:cNvGrpSpPr>
              <a:grpSpLocks/>
            </p:cNvGrpSpPr>
            <p:nvPr/>
          </p:nvGrpSpPr>
          <p:grpSpPr bwMode="auto">
            <a:xfrm>
              <a:off x="2471" y="8384"/>
              <a:ext cx="960" cy="1077"/>
              <a:chOff x="1851" y="8591"/>
              <a:chExt cx="1133" cy="1270"/>
            </a:xfrm>
          </p:grpSpPr>
          <p:grpSp>
            <p:nvGrpSpPr>
              <p:cNvPr id="56382" name="Group 11"/>
              <p:cNvGrpSpPr>
                <a:grpSpLocks noChangeAspect="1"/>
              </p:cNvGrpSpPr>
              <p:nvPr/>
            </p:nvGrpSpPr>
            <p:grpSpPr bwMode="auto">
              <a:xfrm>
                <a:off x="2026" y="8591"/>
                <a:ext cx="657" cy="680"/>
                <a:chOff x="2925" y="799"/>
                <a:chExt cx="1970" cy="2041"/>
              </a:xfrm>
            </p:grpSpPr>
            <p:sp>
              <p:nvSpPr>
                <p:cNvPr id="56384"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85"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86"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87"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88"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89"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90"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91"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6383"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56330" name="Group 21"/>
            <p:cNvGrpSpPr>
              <a:grpSpLocks/>
            </p:cNvGrpSpPr>
            <p:nvPr/>
          </p:nvGrpSpPr>
          <p:grpSpPr bwMode="auto">
            <a:xfrm>
              <a:off x="3400" y="8309"/>
              <a:ext cx="713" cy="1154"/>
              <a:chOff x="3039" y="8502"/>
              <a:chExt cx="842" cy="1363"/>
            </a:xfrm>
          </p:grpSpPr>
          <p:grpSp>
            <p:nvGrpSpPr>
              <p:cNvPr id="56369" name="Group 22"/>
              <p:cNvGrpSpPr>
                <a:grpSpLocks noChangeAspect="1"/>
              </p:cNvGrpSpPr>
              <p:nvPr/>
            </p:nvGrpSpPr>
            <p:grpSpPr bwMode="auto">
              <a:xfrm>
                <a:off x="3074" y="8502"/>
                <a:ext cx="662" cy="772"/>
                <a:chOff x="3696" y="2205"/>
                <a:chExt cx="1361" cy="1588"/>
              </a:xfrm>
            </p:grpSpPr>
            <p:sp>
              <p:nvSpPr>
                <p:cNvPr id="56371"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6372"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6373"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74"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75"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76"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77"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78"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79"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80" name="Freeform 32"/>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6381"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6370"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56331" name="Group 35"/>
            <p:cNvGrpSpPr>
              <a:grpSpLocks/>
            </p:cNvGrpSpPr>
            <p:nvPr/>
          </p:nvGrpSpPr>
          <p:grpSpPr bwMode="auto">
            <a:xfrm>
              <a:off x="4246" y="8322"/>
              <a:ext cx="702" cy="1140"/>
              <a:chOff x="4037" y="8518"/>
              <a:chExt cx="829" cy="1346"/>
            </a:xfrm>
          </p:grpSpPr>
          <p:grpSp>
            <p:nvGrpSpPr>
              <p:cNvPr id="56357" name="Group 36"/>
              <p:cNvGrpSpPr>
                <a:grpSpLocks noChangeAspect="1"/>
              </p:cNvGrpSpPr>
              <p:nvPr/>
            </p:nvGrpSpPr>
            <p:grpSpPr bwMode="auto">
              <a:xfrm>
                <a:off x="4096" y="8518"/>
                <a:ext cx="605" cy="861"/>
                <a:chOff x="4105" y="216"/>
                <a:chExt cx="1270" cy="1808"/>
              </a:xfrm>
            </p:grpSpPr>
            <p:sp>
              <p:nvSpPr>
                <p:cNvPr id="56359"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60"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61"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62"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63"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64"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65"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66" name="AutoShape 44"/>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6367"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6368"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6358"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56332" name="Group 48"/>
            <p:cNvGrpSpPr>
              <a:grpSpLocks/>
            </p:cNvGrpSpPr>
            <p:nvPr/>
          </p:nvGrpSpPr>
          <p:grpSpPr bwMode="auto">
            <a:xfrm>
              <a:off x="5098" y="8373"/>
              <a:ext cx="843" cy="1088"/>
              <a:chOff x="4955" y="8577"/>
              <a:chExt cx="997" cy="1285"/>
            </a:xfrm>
          </p:grpSpPr>
          <p:grpSp>
            <p:nvGrpSpPr>
              <p:cNvPr id="56344" name="Group 49"/>
              <p:cNvGrpSpPr>
                <a:grpSpLocks noChangeAspect="1"/>
              </p:cNvGrpSpPr>
              <p:nvPr/>
            </p:nvGrpSpPr>
            <p:grpSpPr bwMode="auto">
              <a:xfrm>
                <a:off x="5092" y="8577"/>
                <a:ext cx="606" cy="804"/>
                <a:chOff x="4105" y="339"/>
                <a:chExt cx="1270" cy="1685"/>
              </a:xfrm>
            </p:grpSpPr>
            <p:sp>
              <p:nvSpPr>
                <p:cNvPr id="56346"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47"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48"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49"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50"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51"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52"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53" name="AutoShape 57"/>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56354"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6355"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6356"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6345"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56333" name="Group 62"/>
            <p:cNvGrpSpPr>
              <a:grpSpLocks/>
            </p:cNvGrpSpPr>
            <p:nvPr/>
          </p:nvGrpSpPr>
          <p:grpSpPr bwMode="auto">
            <a:xfrm>
              <a:off x="1749" y="8384"/>
              <a:ext cx="841" cy="1078"/>
              <a:chOff x="998" y="8591"/>
              <a:chExt cx="993" cy="1273"/>
            </a:xfrm>
          </p:grpSpPr>
          <p:grpSp>
            <p:nvGrpSpPr>
              <p:cNvPr id="56334" name="Group 63"/>
              <p:cNvGrpSpPr>
                <a:grpSpLocks noChangeAspect="1"/>
              </p:cNvGrpSpPr>
              <p:nvPr/>
            </p:nvGrpSpPr>
            <p:grpSpPr bwMode="auto">
              <a:xfrm>
                <a:off x="1203" y="8591"/>
                <a:ext cx="467" cy="680"/>
                <a:chOff x="4105" y="216"/>
                <a:chExt cx="1086" cy="1581"/>
              </a:xfrm>
            </p:grpSpPr>
            <p:sp>
              <p:nvSpPr>
                <p:cNvPr id="56336"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37"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38"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39"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40"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41"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42"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43" name="AutoShape 71"/>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6335"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pic>
        <p:nvPicPr>
          <p:cNvPr id="73" name="Picture 8"/>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50000" contrast="50000"/>
                    </a14:imgEffect>
                  </a14:imgLayer>
                </a14:imgProps>
              </a:ext>
              <a:ext uri="{28A0092B-C50C-407E-A947-70E740481C1C}">
                <a14:useLocalDpi xmlns:a14="http://schemas.microsoft.com/office/drawing/2010/main" val="0"/>
              </a:ext>
            </a:extLst>
          </a:blip>
          <a:srcRect/>
          <a:stretch>
            <a:fillRect/>
          </a:stretch>
        </p:blipFill>
        <p:spPr bwMode="auto">
          <a:xfrm>
            <a:off x="192969" y="260648"/>
            <a:ext cx="8771519" cy="6232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5596396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8"/>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50000" contrast="50000"/>
                    </a14:imgEffect>
                  </a14:imgLayer>
                </a14:imgProps>
              </a:ext>
              <a:ext uri="{28A0092B-C50C-407E-A947-70E740481C1C}">
                <a14:useLocalDpi xmlns:a14="http://schemas.microsoft.com/office/drawing/2010/main" val="0"/>
              </a:ext>
            </a:extLst>
          </a:blip>
          <a:srcRect/>
          <a:stretch>
            <a:fillRect/>
          </a:stretch>
        </p:blipFill>
        <p:spPr bwMode="auto">
          <a:xfrm>
            <a:off x="192969" y="260648"/>
            <a:ext cx="8771519" cy="6232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Rectangle 1"/>
          <p:cNvSpPr/>
          <p:nvPr/>
        </p:nvSpPr>
        <p:spPr bwMode="auto">
          <a:xfrm>
            <a:off x="0" y="260648"/>
            <a:ext cx="9144000" cy="3456384"/>
          </a:xfrm>
          <a:prstGeom prst="rect">
            <a:avLst/>
          </a:prstGeom>
          <a:gradFill flip="none" rotWithShape="1">
            <a:gsLst>
              <a:gs pos="0">
                <a:schemeClr val="tx1"/>
              </a:gs>
              <a:gs pos="100000">
                <a:schemeClr val="tx1">
                  <a:alpha val="0"/>
                </a:schemeClr>
              </a:gs>
              <a:gs pos="70000">
                <a:schemeClr val="tx1"/>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362" name="Rectangle 4"/>
          <p:cNvSpPr>
            <a:spLocks noChangeArrowheads="1"/>
          </p:cNvSpPr>
          <p:nvPr/>
        </p:nvSpPr>
        <p:spPr bwMode="auto">
          <a:xfrm>
            <a:off x="468313" y="922755"/>
            <a:ext cx="5761037"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dirty="0"/>
              <a:t>“</a:t>
            </a:r>
            <a:r>
              <a:rPr lang="en-GB" altLang="ja-JP" i="0" dirty="0"/>
              <a:t>chimpanzees understand … intentions … perception and knowledge … Moreover, they understand how these psychological states work together to produce intentional action</a:t>
            </a:r>
            <a:r>
              <a:rPr lang="ja-JP" altLang="en-GB" i="0" dirty="0"/>
              <a:t>”</a:t>
            </a:r>
            <a:r>
              <a:rPr lang="en-GB" altLang="ja-JP" i="0" dirty="0"/>
              <a:t> </a:t>
            </a:r>
          </a:p>
          <a:p>
            <a:pPr algn="r"/>
            <a:r>
              <a:rPr lang="en-GB" i="0" dirty="0"/>
              <a:t>(Call &amp; Tomasello 2008:191)</a:t>
            </a:r>
          </a:p>
        </p:txBody>
      </p:sp>
      <p:pic>
        <p:nvPicPr>
          <p:cNvPr id="15363" name="Picture 5"/>
          <p:cNvPicPr>
            <a:picLocks noChangeAspect="1" noChangeArrowheads="1"/>
          </p:cNvPicPr>
          <p:nvPr/>
        </p:nvPicPr>
        <p:blipFill>
          <a:blip r:embed="rId4">
            <a:lum bright="6000" contrast="18000"/>
            <a:grayscl/>
            <a:extLst>
              <a:ext uri="{28A0092B-C50C-407E-A947-70E740481C1C}">
                <a14:useLocalDpi xmlns:a14="http://schemas.microsoft.com/office/drawing/2010/main" val="0"/>
              </a:ext>
            </a:extLst>
          </a:blip>
          <a:srcRect/>
          <a:stretch>
            <a:fillRect/>
          </a:stretch>
        </p:blipFill>
        <p:spPr bwMode="auto">
          <a:xfrm>
            <a:off x="6443663" y="701675"/>
            <a:ext cx="1385887"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7" descr="tomasello_cutout"/>
          <p:cNvPicPr>
            <a:picLocks noChangeAspect="1" noChangeArrowheads="1"/>
          </p:cNvPicPr>
          <p:nvPr/>
        </p:nvPicPr>
        <p:blipFill>
          <a:blip r:embed="rId5">
            <a:extLst>
              <a:ext uri="{28A0092B-C50C-407E-A947-70E740481C1C}">
                <a14:useLocalDpi xmlns:a14="http://schemas.microsoft.com/office/drawing/2010/main" val="0"/>
              </a:ext>
            </a:extLst>
          </a:blip>
          <a:srcRect r="-160" b="16064"/>
          <a:stretch>
            <a:fillRect/>
          </a:stretch>
        </p:blipFill>
        <p:spPr bwMode="auto">
          <a:xfrm>
            <a:off x="7164388" y="692150"/>
            <a:ext cx="1979612"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04296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ChangeArrowheads="1"/>
          </p:cNvSpPr>
          <p:nvPr/>
        </p:nvSpPr>
        <p:spPr bwMode="auto">
          <a:xfrm>
            <a:off x="468313" y="922755"/>
            <a:ext cx="5761037"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dirty="0"/>
              <a:t>“</a:t>
            </a:r>
            <a:r>
              <a:rPr lang="en-GB" altLang="ja-JP" i="0" dirty="0"/>
              <a:t>chimpanzees understand … intentions … perception and knowledge … Moreover, they understand how these psychological states work together to produce intentional action</a:t>
            </a:r>
            <a:r>
              <a:rPr lang="ja-JP" altLang="en-GB" i="0" dirty="0"/>
              <a:t>”</a:t>
            </a:r>
            <a:r>
              <a:rPr lang="en-GB" altLang="ja-JP" i="0" dirty="0"/>
              <a:t> </a:t>
            </a:r>
          </a:p>
          <a:p>
            <a:pPr algn="r"/>
            <a:r>
              <a:rPr lang="en-GB" i="0" dirty="0"/>
              <a:t>(Call &amp; Tomasello 2008:191)</a:t>
            </a:r>
          </a:p>
        </p:txBody>
      </p:sp>
      <p:pic>
        <p:nvPicPr>
          <p:cNvPr id="15363" name="Picture 5"/>
          <p:cNvPicPr>
            <a:picLocks noChangeAspect="1" noChangeArrowheads="1"/>
          </p:cNvPicPr>
          <p:nvPr/>
        </p:nvPicPr>
        <p:blipFill>
          <a:blip r:embed="rId2">
            <a:lum bright="6000" contrast="18000"/>
            <a:grayscl/>
            <a:extLst>
              <a:ext uri="{28A0092B-C50C-407E-A947-70E740481C1C}">
                <a14:useLocalDpi xmlns:a14="http://schemas.microsoft.com/office/drawing/2010/main" val="0"/>
              </a:ext>
            </a:extLst>
          </a:blip>
          <a:srcRect/>
          <a:stretch>
            <a:fillRect/>
          </a:stretch>
        </p:blipFill>
        <p:spPr bwMode="auto">
          <a:xfrm>
            <a:off x="6443663" y="701675"/>
            <a:ext cx="1385887"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7" descr="tomasello_cutout"/>
          <p:cNvPicPr>
            <a:picLocks noChangeAspect="1" noChangeArrowheads="1"/>
          </p:cNvPicPr>
          <p:nvPr/>
        </p:nvPicPr>
        <p:blipFill>
          <a:blip r:embed="rId3">
            <a:extLst>
              <a:ext uri="{28A0092B-C50C-407E-A947-70E740481C1C}">
                <a14:useLocalDpi xmlns:a14="http://schemas.microsoft.com/office/drawing/2010/main" val="0"/>
              </a:ext>
            </a:extLst>
          </a:blip>
          <a:srcRect r="-160" b="16064"/>
          <a:stretch>
            <a:fillRect/>
          </a:stretch>
        </p:blipFill>
        <p:spPr bwMode="auto">
          <a:xfrm>
            <a:off x="7164388" y="692150"/>
            <a:ext cx="1979612"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Rectangle 4"/>
          <p:cNvSpPr>
            <a:spLocks noChangeArrowheads="1"/>
          </p:cNvSpPr>
          <p:nvPr/>
        </p:nvSpPr>
        <p:spPr bwMode="auto">
          <a:xfrm>
            <a:off x="468313" y="3500438"/>
            <a:ext cx="5761037"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ja-JP" i="0"/>
              <a:t>“chimpanzees probably do not understand others in terms of a fully human-like belief–desire psychology” </a:t>
            </a:r>
          </a:p>
          <a:p>
            <a:pPr algn="r"/>
            <a:r>
              <a:rPr lang="en-US" altLang="ja-JP" i="0"/>
              <a:t>(Call and Tomasello 2008)</a:t>
            </a:r>
            <a:endParaRPr lang="en-GB" i="0"/>
          </a:p>
        </p:txBody>
      </p:sp>
    </p:spTree>
    <p:extLst>
      <p:ext uri="{BB962C8B-B14F-4D97-AF65-F5344CB8AC3E}">
        <p14:creationId xmlns:p14="http://schemas.microsoft.com/office/powerpoint/2010/main" val="9417480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ChangeArrowheads="1"/>
          </p:cNvSpPr>
          <p:nvPr/>
        </p:nvSpPr>
        <p:spPr bwMode="auto">
          <a:xfrm rot="-60000">
            <a:off x="2444750" y="1319213"/>
            <a:ext cx="1430338" cy="360362"/>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15362" name="Rectangle 4"/>
          <p:cNvSpPr>
            <a:spLocks noChangeArrowheads="1"/>
          </p:cNvSpPr>
          <p:nvPr/>
        </p:nvSpPr>
        <p:spPr bwMode="auto">
          <a:xfrm>
            <a:off x="468313" y="931863"/>
            <a:ext cx="5761037" cy="176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a:t>“</a:t>
            </a:r>
            <a:r>
              <a:rPr lang="en-GB" altLang="ja-JP" i="0"/>
              <a:t>chimpanzees understand … intentions … perception and </a:t>
            </a:r>
            <a:r>
              <a:rPr lang="en-GB" altLang="ja-JP" i="0">
                <a:solidFill>
                  <a:schemeClr val="tx1"/>
                </a:solidFill>
              </a:rPr>
              <a:t>knowledge</a:t>
            </a:r>
            <a:r>
              <a:rPr lang="en-GB" altLang="ja-JP" i="0"/>
              <a:t> … Moreover, they understand how these psychological states work together to produce intentional action</a:t>
            </a:r>
            <a:r>
              <a:rPr lang="ja-JP" altLang="en-GB" i="0"/>
              <a:t>”</a:t>
            </a:r>
            <a:r>
              <a:rPr lang="en-GB" altLang="ja-JP" i="0"/>
              <a:t> </a:t>
            </a:r>
          </a:p>
          <a:p>
            <a:pPr algn="r"/>
            <a:r>
              <a:rPr lang="en-GB" i="0"/>
              <a:t>(Call &amp; Tomasello 2008:191)</a:t>
            </a:r>
          </a:p>
        </p:txBody>
      </p:sp>
      <p:pic>
        <p:nvPicPr>
          <p:cNvPr id="15363" name="Picture 5"/>
          <p:cNvPicPr>
            <a:picLocks noChangeAspect="1" noChangeArrowheads="1"/>
          </p:cNvPicPr>
          <p:nvPr/>
        </p:nvPicPr>
        <p:blipFill>
          <a:blip r:embed="rId2">
            <a:lum bright="6000" contrast="18000"/>
            <a:grayscl/>
            <a:extLst>
              <a:ext uri="{28A0092B-C50C-407E-A947-70E740481C1C}">
                <a14:useLocalDpi xmlns:a14="http://schemas.microsoft.com/office/drawing/2010/main" val="0"/>
              </a:ext>
            </a:extLst>
          </a:blip>
          <a:srcRect/>
          <a:stretch>
            <a:fillRect/>
          </a:stretch>
        </p:blipFill>
        <p:spPr bwMode="auto">
          <a:xfrm>
            <a:off x="6443663" y="701675"/>
            <a:ext cx="1385887"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7" descr="tomasello_cutout"/>
          <p:cNvPicPr>
            <a:picLocks noChangeAspect="1" noChangeArrowheads="1"/>
          </p:cNvPicPr>
          <p:nvPr/>
        </p:nvPicPr>
        <p:blipFill>
          <a:blip r:embed="rId3">
            <a:extLst>
              <a:ext uri="{28A0092B-C50C-407E-A947-70E740481C1C}">
                <a14:useLocalDpi xmlns:a14="http://schemas.microsoft.com/office/drawing/2010/main" val="0"/>
              </a:ext>
            </a:extLst>
          </a:blip>
          <a:srcRect r="-160" b="16064"/>
          <a:stretch>
            <a:fillRect/>
          </a:stretch>
        </p:blipFill>
        <p:spPr bwMode="auto">
          <a:xfrm>
            <a:off x="7164388" y="692150"/>
            <a:ext cx="1979612"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Rectangle 4"/>
          <p:cNvSpPr>
            <a:spLocks noChangeArrowheads="1"/>
          </p:cNvSpPr>
          <p:nvPr/>
        </p:nvSpPr>
        <p:spPr bwMode="auto">
          <a:xfrm>
            <a:off x="468313" y="3500438"/>
            <a:ext cx="5761037"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ja-JP" i="0" dirty="0"/>
              <a:t>“chimpanzees probably do not understand others in terms of a fully human-like belief–desire psychology” </a:t>
            </a:r>
          </a:p>
          <a:p>
            <a:pPr algn="r"/>
            <a:r>
              <a:rPr lang="en-US" altLang="ja-JP" i="0" dirty="0"/>
              <a:t>(Call and Tomasello 2008)</a:t>
            </a:r>
            <a:endParaRPr lang="en-GB" i="0" dirty="0"/>
          </a:p>
        </p:txBody>
      </p:sp>
    </p:spTree>
    <p:extLst>
      <p:ext uri="{BB962C8B-B14F-4D97-AF65-F5344CB8AC3E}">
        <p14:creationId xmlns:p14="http://schemas.microsoft.com/office/powerpoint/2010/main" val="40985062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ChangeArrowheads="1"/>
          </p:cNvSpPr>
          <p:nvPr/>
        </p:nvSpPr>
        <p:spPr bwMode="auto">
          <a:xfrm rot="-60000">
            <a:off x="2444750" y="1319213"/>
            <a:ext cx="1430338" cy="360362"/>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16386" name="Rectangle 3"/>
          <p:cNvSpPr>
            <a:spLocks noChangeArrowheads="1"/>
          </p:cNvSpPr>
          <p:nvPr/>
        </p:nvSpPr>
        <p:spPr bwMode="auto">
          <a:xfrm>
            <a:off x="468313" y="3694113"/>
            <a:ext cx="5761037" cy="243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a:t>“</a:t>
            </a:r>
            <a:r>
              <a:rPr lang="en-GB" altLang="ja-JP" i="0"/>
              <a:t>our [typical adult humans</a:t>
            </a:r>
            <a:r>
              <a:rPr lang="ja-JP" altLang="en-GB" i="0"/>
              <a:t>’</a:t>
            </a:r>
            <a:r>
              <a:rPr lang="en-GB" altLang="ja-JP" i="0"/>
              <a:t>] fundamental conception of what it is to know that P is itself an explanatory conception […] we think of S</a:t>
            </a:r>
            <a:r>
              <a:rPr lang="ja-JP" altLang="en-GB" i="0"/>
              <a:t>’</a:t>
            </a:r>
            <a:r>
              <a:rPr lang="en-GB" altLang="ja-JP" i="0"/>
              <a:t>s knowledge that P as something that can properly be explained by reference to what S has perceived or remembered or proved or ...</a:t>
            </a:r>
            <a:r>
              <a:rPr lang="ja-JP" altLang="en-GB" i="0"/>
              <a:t>”</a:t>
            </a:r>
            <a:r>
              <a:rPr lang="en-GB" altLang="ja-JP" i="0"/>
              <a:t> </a:t>
            </a:r>
          </a:p>
          <a:p>
            <a:pPr algn="r"/>
            <a:r>
              <a:rPr lang="en-GB" i="0"/>
              <a:t>(Cassam 2007: 356)</a:t>
            </a:r>
          </a:p>
        </p:txBody>
      </p:sp>
      <p:sp>
        <p:nvSpPr>
          <p:cNvPr id="16387" name="Rectangle 4"/>
          <p:cNvSpPr>
            <a:spLocks noChangeArrowheads="1"/>
          </p:cNvSpPr>
          <p:nvPr/>
        </p:nvSpPr>
        <p:spPr bwMode="auto">
          <a:xfrm>
            <a:off x="468313" y="931863"/>
            <a:ext cx="5761037" cy="176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a:t>“</a:t>
            </a:r>
            <a:r>
              <a:rPr lang="en-GB" altLang="ja-JP" i="0"/>
              <a:t>chimpanzees understand … intentions … perception and </a:t>
            </a:r>
            <a:r>
              <a:rPr lang="en-GB" altLang="ja-JP" i="0">
                <a:solidFill>
                  <a:schemeClr val="tx1"/>
                </a:solidFill>
              </a:rPr>
              <a:t>knowledge</a:t>
            </a:r>
            <a:r>
              <a:rPr lang="en-GB" altLang="ja-JP" i="0"/>
              <a:t> … Moreover, they understand how these psychological states work together to produce intentional action</a:t>
            </a:r>
            <a:r>
              <a:rPr lang="ja-JP" altLang="en-GB" i="0"/>
              <a:t>”</a:t>
            </a:r>
            <a:r>
              <a:rPr lang="en-GB" altLang="ja-JP" i="0"/>
              <a:t> </a:t>
            </a:r>
          </a:p>
          <a:p>
            <a:pPr algn="r"/>
            <a:r>
              <a:rPr lang="en-GB" i="0"/>
              <a:t>(Call &amp; Tomasello 2008:191)</a:t>
            </a:r>
          </a:p>
        </p:txBody>
      </p:sp>
      <p:pic>
        <p:nvPicPr>
          <p:cNvPr id="16388" name="Picture 5"/>
          <p:cNvPicPr>
            <a:picLocks noChangeAspect="1" noChangeArrowheads="1"/>
          </p:cNvPicPr>
          <p:nvPr/>
        </p:nvPicPr>
        <p:blipFill>
          <a:blip r:embed="rId2">
            <a:lum bright="6000" contrast="18000"/>
            <a:grayscl/>
            <a:extLst>
              <a:ext uri="{28A0092B-C50C-407E-A947-70E740481C1C}">
                <a14:useLocalDpi xmlns:a14="http://schemas.microsoft.com/office/drawing/2010/main" val="0"/>
              </a:ext>
            </a:extLst>
          </a:blip>
          <a:srcRect/>
          <a:stretch>
            <a:fillRect/>
          </a:stretch>
        </p:blipFill>
        <p:spPr bwMode="auto">
          <a:xfrm>
            <a:off x="6443663" y="701675"/>
            <a:ext cx="1385887"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8300" y="3860800"/>
            <a:ext cx="1571625" cy="213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7" descr="tomasello_cutout"/>
          <p:cNvPicPr>
            <a:picLocks noChangeAspect="1" noChangeArrowheads="1"/>
          </p:cNvPicPr>
          <p:nvPr/>
        </p:nvPicPr>
        <p:blipFill>
          <a:blip r:embed="rId4">
            <a:extLst>
              <a:ext uri="{28A0092B-C50C-407E-A947-70E740481C1C}">
                <a14:useLocalDpi xmlns:a14="http://schemas.microsoft.com/office/drawing/2010/main" val="0"/>
              </a:ext>
            </a:extLst>
          </a:blip>
          <a:srcRect r="-160" b="16064"/>
          <a:stretch>
            <a:fillRect/>
          </a:stretch>
        </p:blipFill>
        <p:spPr bwMode="auto">
          <a:xfrm>
            <a:off x="7164388" y="692150"/>
            <a:ext cx="1979612"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03486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7"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7587"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65539" name="Text Box 4"/>
          <p:cNvSpPr txBox="1">
            <a:spLocks noChangeArrowheads="1"/>
          </p:cNvSpPr>
          <p:nvPr/>
        </p:nvSpPr>
        <p:spPr bwMode="auto">
          <a:xfrm>
            <a:off x="395288" y="322263"/>
            <a:ext cx="3600450"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dirty="0"/>
              <a:t>Your </a:t>
            </a:r>
            <a:r>
              <a:rPr lang="en-GB" dirty="0"/>
              <a:t>field  </a:t>
            </a:r>
            <a:r>
              <a:rPr lang="en-GB" i="0" dirty="0"/>
              <a:t>= a set of objects related to you by proximity, orientation, lighting and other factors</a:t>
            </a:r>
          </a:p>
          <a:p>
            <a:pPr eaLnBrk="1" hangingPunct="1">
              <a:spcAft>
                <a:spcPct val="100000"/>
              </a:spcAft>
            </a:pPr>
            <a:r>
              <a:rPr lang="en-GB" i="0" dirty="0"/>
              <a:t>You </a:t>
            </a:r>
            <a:r>
              <a:rPr lang="en-GB" dirty="0"/>
              <a:t>encounter </a:t>
            </a:r>
            <a:r>
              <a:rPr lang="en-GB" i="0" dirty="0"/>
              <a:t>an object = it is in your field</a:t>
            </a:r>
          </a:p>
          <a:p>
            <a:pPr eaLnBrk="1" hangingPunct="1">
              <a:spcAft>
                <a:spcPct val="100000"/>
              </a:spcAft>
            </a:pPr>
            <a:r>
              <a:rPr lang="en-GB" i="0" dirty="0"/>
              <a:t>You </a:t>
            </a:r>
            <a:r>
              <a:rPr lang="en-GB" dirty="0"/>
              <a:t>register </a:t>
            </a:r>
            <a:r>
              <a:rPr lang="en-GB" i="0" dirty="0"/>
              <a:t>an object at a location </a:t>
            </a:r>
            <a:r>
              <a:rPr lang="en-GB" i="0" dirty="0" smtClean="0"/>
              <a:t>&lt;= </a:t>
            </a:r>
            <a:r>
              <a:rPr lang="en-GB" i="0" dirty="0"/>
              <a:t>you most recently encountered the object at that location</a:t>
            </a:r>
          </a:p>
        </p:txBody>
      </p:sp>
      <p:sp>
        <p:nvSpPr>
          <p:cNvPr id="65540"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a:t>
            </a:r>
            <a:r>
              <a:rPr lang="en-GB" i="0" u="sng" dirty="0" smtClean="0"/>
              <a:t>4:</a:t>
            </a:r>
            <a:r>
              <a:rPr lang="en-GB" i="0" dirty="0" smtClean="0"/>
              <a:t> </a:t>
            </a:r>
            <a:r>
              <a:rPr lang="en-GB" i="0" dirty="0"/>
              <a:t>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65541"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65542"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65543" name="Group 8"/>
          <p:cNvGrpSpPr>
            <a:grpSpLocks/>
          </p:cNvGrpSpPr>
          <p:nvPr/>
        </p:nvGrpSpPr>
        <p:grpSpPr bwMode="auto">
          <a:xfrm>
            <a:off x="395288" y="4941888"/>
            <a:ext cx="5043487" cy="1582737"/>
            <a:chOff x="1655" y="8119"/>
            <a:chExt cx="4286" cy="1344"/>
          </a:xfrm>
        </p:grpSpPr>
        <p:sp>
          <p:nvSpPr>
            <p:cNvPr id="707593"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65545" name="Group 10"/>
            <p:cNvGrpSpPr>
              <a:grpSpLocks/>
            </p:cNvGrpSpPr>
            <p:nvPr/>
          </p:nvGrpSpPr>
          <p:grpSpPr bwMode="auto">
            <a:xfrm>
              <a:off x="2471" y="8384"/>
              <a:ext cx="960" cy="1077"/>
              <a:chOff x="1851" y="8591"/>
              <a:chExt cx="1133" cy="1270"/>
            </a:xfrm>
          </p:grpSpPr>
          <p:grpSp>
            <p:nvGrpSpPr>
              <p:cNvPr id="65598" name="Group 11"/>
              <p:cNvGrpSpPr>
                <a:grpSpLocks noChangeAspect="1"/>
              </p:cNvGrpSpPr>
              <p:nvPr/>
            </p:nvGrpSpPr>
            <p:grpSpPr bwMode="auto">
              <a:xfrm>
                <a:off x="2026" y="8591"/>
                <a:ext cx="657" cy="680"/>
                <a:chOff x="2925" y="799"/>
                <a:chExt cx="1970" cy="2041"/>
              </a:xfrm>
            </p:grpSpPr>
            <p:sp>
              <p:nvSpPr>
                <p:cNvPr id="65600"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601"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602"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603"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5604"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5605"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5606"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5607"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5599"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65546" name="Group 21"/>
            <p:cNvGrpSpPr>
              <a:grpSpLocks/>
            </p:cNvGrpSpPr>
            <p:nvPr/>
          </p:nvGrpSpPr>
          <p:grpSpPr bwMode="auto">
            <a:xfrm>
              <a:off x="3400" y="8309"/>
              <a:ext cx="713" cy="1154"/>
              <a:chOff x="3039" y="8502"/>
              <a:chExt cx="842" cy="1363"/>
            </a:xfrm>
          </p:grpSpPr>
          <p:grpSp>
            <p:nvGrpSpPr>
              <p:cNvPr id="65585" name="Group 22"/>
              <p:cNvGrpSpPr>
                <a:grpSpLocks noChangeAspect="1"/>
              </p:cNvGrpSpPr>
              <p:nvPr/>
            </p:nvGrpSpPr>
            <p:grpSpPr bwMode="auto">
              <a:xfrm>
                <a:off x="3074" y="8502"/>
                <a:ext cx="662" cy="772"/>
                <a:chOff x="3696" y="2205"/>
                <a:chExt cx="1361" cy="1588"/>
              </a:xfrm>
            </p:grpSpPr>
            <p:sp>
              <p:nvSpPr>
                <p:cNvPr id="65587"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5588"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5589"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90"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91"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92"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5593"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5594"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5595"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5596" name="Freeform 32"/>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5597"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5586"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65547" name="Group 35"/>
            <p:cNvGrpSpPr>
              <a:grpSpLocks/>
            </p:cNvGrpSpPr>
            <p:nvPr/>
          </p:nvGrpSpPr>
          <p:grpSpPr bwMode="auto">
            <a:xfrm>
              <a:off x="4246" y="8322"/>
              <a:ext cx="702" cy="1140"/>
              <a:chOff x="4037" y="8518"/>
              <a:chExt cx="829" cy="1346"/>
            </a:xfrm>
          </p:grpSpPr>
          <p:grpSp>
            <p:nvGrpSpPr>
              <p:cNvPr id="65573" name="Group 36"/>
              <p:cNvGrpSpPr>
                <a:grpSpLocks noChangeAspect="1"/>
              </p:cNvGrpSpPr>
              <p:nvPr/>
            </p:nvGrpSpPr>
            <p:grpSpPr bwMode="auto">
              <a:xfrm>
                <a:off x="4096" y="8518"/>
                <a:ext cx="605" cy="861"/>
                <a:chOff x="4105" y="216"/>
                <a:chExt cx="1270" cy="1808"/>
              </a:xfrm>
            </p:grpSpPr>
            <p:sp>
              <p:nvSpPr>
                <p:cNvPr id="65575"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76"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77"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5578"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79"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5580"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5581"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5582" name="AutoShape 44"/>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5583"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5584"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5574"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65548" name="Group 48"/>
            <p:cNvGrpSpPr>
              <a:grpSpLocks/>
            </p:cNvGrpSpPr>
            <p:nvPr/>
          </p:nvGrpSpPr>
          <p:grpSpPr bwMode="auto">
            <a:xfrm>
              <a:off x="5098" y="8373"/>
              <a:ext cx="843" cy="1088"/>
              <a:chOff x="4955" y="8577"/>
              <a:chExt cx="997" cy="1285"/>
            </a:xfrm>
          </p:grpSpPr>
          <p:grpSp>
            <p:nvGrpSpPr>
              <p:cNvPr id="65560" name="Group 49"/>
              <p:cNvGrpSpPr>
                <a:grpSpLocks noChangeAspect="1"/>
              </p:cNvGrpSpPr>
              <p:nvPr/>
            </p:nvGrpSpPr>
            <p:grpSpPr bwMode="auto">
              <a:xfrm>
                <a:off x="5092" y="8577"/>
                <a:ext cx="606" cy="804"/>
                <a:chOff x="4105" y="339"/>
                <a:chExt cx="1270" cy="1685"/>
              </a:xfrm>
            </p:grpSpPr>
            <p:sp>
              <p:nvSpPr>
                <p:cNvPr id="65562"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63"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64"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5565"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66"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5567"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5568"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5569" name="AutoShape 57"/>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65570"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5571"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5572"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5561"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65549" name="Group 62"/>
            <p:cNvGrpSpPr>
              <a:grpSpLocks/>
            </p:cNvGrpSpPr>
            <p:nvPr/>
          </p:nvGrpSpPr>
          <p:grpSpPr bwMode="auto">
            <a:xfrm>
              <a:off x="1749" y="8384"/>
              <a:ext cx="841" cy="1078"/>
              <a:chOff x="998" y="8591"/>
              <a:chExt cx="993" cy="1273"/>
            </a:xfrm>
          </p:grpSpPr>
          <p:grpSp>
            <p:nvGrpSpPr>
              <p:cNvPr id="65550" name="Group 63"/>
              <p:cNvGrpSpPr>
                <a:grpSpLocks noChangeAspect="1"/>
              </p:cNvGrpSpPr>
              <p:nvPr/>
            </p:nvGrpSpPr>
            <p:grpSpPr bwMode="auto">
              <a:xfrm>
                <a:off x="1203" y="8591"/>
                <a:ext cx="467" cy="680"/>
                <a:chOff x="4105" y="216"/>
                <a:chExt cx="1086" cy="1581"/>
              </a:xfrm>
            </p:grpSpPr>
            <p:sp>
              <p:nvSpPr>
                <p:cNvPr id="65552"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53"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54"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5555"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56"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5557"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5558"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5559" name="AutoShape 71"/>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5551"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spTree>
    <p:extLst>
      <p:ext uri="{BB962C8B-B14F-4D97-AF65-F5344CB8AC3E}">
        <p14:creationId xmlns:p14="http://schemas.microsoft.com/office/powerpoint/2010/main" val="36970941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3251"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66563" name="Text Box 4"/>
          <p:cNvSpPr txBox="1">
            <a:spLocks noChangeArrowheads="1"/>
          </p:cNvSpPr>
          <p:nvPr/>
        </p:nvSpPr>
        <p:spPr bwMode="auto">
          <a:xfrm>
            <a:off x="395288" y="322263"/>
            <a:ext cx="3600450"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dirty="0"/>
              <a:t>Your </a:t>
            </a:r>
            <a:r>
              <a:rPr lang="en-GB" dirty="0"/>
              <a:t>field  </a:t>
            </a:r>
            <a:r>
              <a:rPr lang="en-GB" i="0" dirty="0"/>
              <a:t>= a set of objects related to you by proximity, orientation, lighting and other factors</a:t>
            </a:r>
          </a:p>
          <a:p>
            <a:pPr eaLnBrk="1" hangingPunct="1">
              <a:spcAft>
                <a:spcPct val="100000"/>
              </a:spcAft>
            </a:pPr>
            <a:r>
              <a:rPr lang="en-GB" i="0" dirty="0"/>
              <a:t>You </a:t>
            </a:r>
            <a:r>
              <a:rPr lang="en-GB" dirty="0"/>
              <a:t>encounter </a:t>
            </a:r>
            <a:r>
              <a:rPr lang="en-GB" i="0" dirty="0"/>
              <a:t>an object = it is in your field</a:t>
            </a:r>
          </a:p>
          <a:p>
            <a:pPr eaLnBrk="1" hangingPunct="1">
              <a:spcAft>
                <a:spcPct val="100000"/>
              </a:spcAft>
            </a:pPr>
            <a:r>
              <a:rPr lang="en-GB" i="0" dirty="0"/>
              <a:t>You </a:t>
            </a:r>
            <a:r>
              <a:rPr lang="en-GB" dirty="0"/>
              <a:t>register </a:t>
            </a:r>
            <a:r>
              <a:rPr lang="en-GB" i="0" dirty="0"/>
              <a:t>an object at a location </a:t>
            </a:r>
            <a:r>
              <a:rPr lang="en-GB" i="0" dirty="0" smtClean="0"/>
              <a:t>&lt;= </a:t>
            </a:r>
            <a:r>
              <a:rPr lang="en-GB" i="0" dirty="0"/>
              <a:t>you most recently encountered the object at that location</a:t>
            </a:r>
          </a:p>
        </p:txBody>
      </p:sp>
      <p:sp>
        <p:nvSpPr>
          <p:cNvPr id="66564" name="Text Box 5"/>
          <p:cNvSpPr txBox="1">
            <a:spLocks noChangeArrowheads="1"/>
          </p:cNvSpPr>
          <p:nvPr/>
        </p:nvSpPr>
        <p:spPr bwMode="auto">
          <a:xfrm>
            <a:off x="4140200" y="322263"/>
            <a:ext cx="4752975" cy="2896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a:t>
            </a:r>
            <a:r>
              <a:rPr lang="en-GB" i="0" u="sng" dirty="0" smtClean="0"/>
              <a:t>4:</a:t>
            </a:r>
            <a:r>
              <a:rPr lang="en-GB" i="0" dirty="0" smtClean="0"/>
              <a:t> </a:t>
            </a:r>
            <a:r>
              <a:rPr lang="en-GB" i="0" dirty="0"/>
              <a:t>correct registration is a condition of </a:t>
            </a:r>
            <a:r>
              <a:rPr lang="en-GB" dirty="0"/>
              <a:t>successful </a:t>
            </a:r>
            <a:r>
              <a:rPr lang="en-GB" i="0" dirty="0"/>
              <a:t>action.</a:t>
            </a:r>
          </a:p>
          <a:p>
            <a:pPr eaLnBrk="1" hangingPunct="1"/>
            <a:endParaRPr lang="en-GB" i="0" u="sng" dirty="0"/>
          </a:p>
          <a:p>
            <a:pPr eaLnBrk="1" hangingPunct="1"/>
            <a:r>
              <a:rPr lang="en-GB" i="0" u="sng" dirty="0"/>
              <a:t>Principle </a:t>
            </a:r>
            <a:r>
              <a:rPr lang="en-GB" i="0" u="sng" dirty="0" smtClean="0"/>
              <a:t>5</a:t>
            </a:r>
            <a:endParaRPr lang="en-GB" i="0" dirty="0"/>
          </a:p>
        </p:txBody>
      </p:sp>
      <p:sp>
        <p:nvSpPr>
          <p:cNvPr id="66565"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grpSp>
        <p:nvGrpSpPr>
          <p:cNvPr id="66566" name="Group 7"/>
          <p:cNvGrpSpPr>
            <a:grpSpLocks/>
          </p:cNvGrpSpPr>
          <p:nvPr/>
        </p:nvGrpSpPr>
        <p:grpSpPr bwMode="auto">
          <a:xfrm>
            <a:off x="395288" y="4941888"/>
            <a:ext cx="5043487" cy="1582737"/>
            <a:chOff x="1655" y="8119"/>
            <a:chExt cx="4286" cy="1344"/>
          </a:xfrm>
        </p:grpSpPr>
        <p:sp>
          <p:nvSpPr>
            <p:cNvPr id="693256" name="AutoShape 8"/>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66568" name="Group 9"/>
            <p:cNvGrpSpPr>
              <a:grpSpLocks/>
            </p:cNvGrpSpPr>
            <p:nvPr/>
          </p:nvGrpSpPr>
          <p:grpSpPr bwMode="auto">
            <a:xfrm>
              <a:off x="2471" y="8384"/>
              <a:ext cx="960" cy="1077"/>
              <a:chOff x="1851" y="8591"/>
              <a:chExt cx="1133" cy="1270"/>
            </a:xfrm>
          </p:grpSpPr>
          <p:grpSp>
            <p:nvGrpSpPr>
              <p:cNvPr id="66621" name="Group 10"/>
              <p:cNvGrpSpPr>
                <a:grpSpLocks noChangeAspect="1"/>
              </p:cNvGrpSpPr>
              <p:nvPr/>
            </p:nvGrpSpPr>
            <p:grpSpPr bwMode="auto">
              <a:xfrm>
                <a:off x="2026" y="8591"/>
                <a:ext cx="657" cy="680"/>
                <a:chOff x="2925" y="799"/>
                <a:chExt cx="1970" cy="2041"/>
              </a:xfrm>
            </p:grpSpPr>
            <p:sp>
              <p:nvSpPr>
                <p:cNvPr id="66623" name="Oval 11"/>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624" name="AutoShape 12"/>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625" name="AutoShape 13"/>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626" name="Oval 14"/>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6627" name="Oval 15"/>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6628" name="AutoShape 16"/>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6629" name="AutoShape 17"/>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6630" name="Freeform 18"/>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6622" name="Text Box 19"/>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66569" name="Group 20"/>
            <p:cNvGrpSpPr>
              <a:grpSpLocks/>
            </p:cNvGrpSpPr>
            <p:nvPr/>
          </p:nvGrpSpPr>
          <p:grpSpPr bwMode="auto">
            <a:xfrm>
              <a:off x="3400" y="8309"/>
              <a:ext cx="713" cy="1154"/>
              <a:chOff x="3039" y="8502"/>
              <a:chExt cx="842" cy="1363"/>
            </a:xfrm>
          </p:grpSpPr>
          <p:grpSp>
            <p:nvGrpSpPr>
              <p:cNvPr id="66608" name="Group 21"/>
              <p:cNvGrpSpPr>
                <a:grpSpLocks noChangeAspect="1"/>
              </p:cNvGrpSpPr>
              <p:nvPr/>
            </p:nvGrpSpPr>
            <p:grpSpPr bwMode="auto">
              <a:xfrm>
                <a:off x="3074" y="8502"/>
                <a:ext cx="662" cy="772"/>
                <a:chOff x="3696" y="2205"/>
                <a:chExt cx="1361" cy="1588"/>
              </a:xfrm>
            </p:grpSpPr>
            <p:sp>
              <p:nvSpPr>
                <p:cNvPr id="66610" name="AutoShape 22"/>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6611" name="AutoShape 23"/>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6612" name="Oval 24"/>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613" name="AutoShape 25"/>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614" name="AutoShape 26"/>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615" name="Oval 27"/>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6616" name="Oval 28"/>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6617" name="AutoShape 29"/>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6618" name="AutoShape 30"/>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6619" name="Freeform 31"/>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6620" name="AutoShape 32"/>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6609" name="Text Box 33"/>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66570" name="Group 34"/>
            <p:cNvGrpSpPr>
              <a:grpSpLocks/>
            </p:cNvGrpSpPr>
            <p:nvPr/>
          </p:nvGrpSpPr>
          <p:grpSpPr bwMode="auto">
            <a:xfrm>
              <a:off x="4246" y="8322"/>
              <a:ext cx="702" cy="1140"/>
              <a:chOff x="4037" y="8518"/>
              <a:chExt cx="829" cy="1346"/>
            </a:xfrm>
          </p:grpSpPr>
          <p:grpSp>
            <p:nvGrpSpPr>
              <p:cNvPr id="66596" name="Group 35"/>
              <p:cNvGrpSpPr>
                <a:grpSpLocks noChangeAspect="1"/>
              </p:cNvGrpSpPr>
              <p:nvPr/>
            </p:nvGrpSpPr>
            <p:grpSpPr bwMode="auto">
              <a:xfrm>
                <a:off x="4096" y="8518"/>
                <a:ext cx="605" cy="861"/>
                <a:chOff x="4105" y="216"/>
                <a:chExt cx="1270" cy="1808"/>
              </a:xfrm>
            </p:grpSpPr>
            <p:sp>
              <p:nvSpPr>
                <p:cNvPr id="66598" name="Oval 36"/>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599" name="AutoShape 37"/>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600" name="Oval 38"/>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6601" name="AutoShape 39"/>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602" name="Oval 40"/>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6603" name="AutoShape 41"/>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6604" name="AutoShape 42"/>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6605" name="AutoShape 43"/>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6606" name="Rectangle 44"/>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6607" name="Oval 45"/>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6597" name="Text Box 46"/>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66571" name="Group 47"/>
            <p:cNvGrpSpPr>
              <a:grpSpLocks/>
            </p:cNvGrpSpPr>
            <p:nvPr/>
          </p:nvGrpSpPr>
          <p:grpSpPr bwMode="auto">
            <a:xfrm>
              <a:off x="5098" y="8373"/>
              <a:ext cx="843" cy="1088"/>
              <a:chOff x="4955" y="8577"/>
              <a:chExt cx="997" cy="1285"/>
            </a:xfrm>
          </p:grpSpPr>
          <p:grpSp>
            <p:nvGrpSpPr>
              <p:cNvPr id="66583" name="Group 48"/>
              <p:cNvGrpSpPr>
                <a:grpSpLocks noChangeAspect="1"/>
              </p:cNvGrpSpPr>
              <p:nvPr/>
            </p:nvGrpSpPr>
            <p:grpSpPr bwMode="auto">
              <a:xfrm>
                <a:off x="5092" y="8577"/>
                <a:ext cx="606" cy="804"/>
                <a:chOff x="4105" y="339"/>
                <a:chExt cx="1270" cy="1685"/>
              </a:xfrm>
            </p:grpSpPr>
            <p:sp>
              <p:nvSpPr>
                <p:cNvPr id="66585" name="Oval 49"/>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586" name="AutoShape 50"/>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587" name="Oval 51"/>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6588" name="AutoShape 52"/>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589" name="Oval 53"/>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6590" name="AutoShape 54"/>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6591" name="AutoShape 55"/>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6592" name="AutoShape 56"/>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66593" name="Rectangle 57"/>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6594" name="Oval 58"/>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6595" name="Line 59"/>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6584" name="Text Box 60"/>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66572" name="Group 61"/>
            <p:cNvGrpSpPr>
              <a:grpSpLocks/>
            </p:cNvGrpSpPr>
            <p:nvPr/>
          </p:nvGrpSpPr>
          <p:grpSpPr bwMode="auto">
            <a:xfrm>
              <a:off x="1749" y="8384"/>
              <a:ext cx="841" cy="1078"/>
              <a:chOff x="998" y="8591"/>
              <a:chExt cx="993" cy="1273"/>
            </a:xfrm>
          </p:grpSpPr>
          <p:grpSp>
            <p:nvGrpSpPr>
              <p:cNvPr id="66573" name="Group 62"/>
              <p:cNvGrpSpPr>
                <a:grpSpLocks noChangeAspect="1"/>
              </p:cNvGrpSpPr>
              <p:nvPr/>
            </p:nvGrpSpPr>
            <p:grpSpPr bwMode="auto">
              <a:xfrm>
                <a:off x="1203" y="8591"/>
                <a:ext cx="467" cy="680"/>
                <a:chOff x="4105" y="216"/>
                <a:chExt cx="1086" cy="1581"/>
              </a:xfrm>
            </p:grpSpPr>
            <p:sp>
              <p:nvSpPr>
                <p:cNvPr id="66575" name="Oval 63"/>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576" name="AutoShape 64"/>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577" name="Oval 65"/>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6578" name="AutoShape 66"/>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579" name="Oval 67"/>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6580" name="AutoShape 68"/>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6581" name="AutoShape 69"/>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6582" name="AutoShape 70"/>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6574" name="Text Box 71"/>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spTree>
    <p:extLst>
      <p:ext uri="{BB962C8B-B14F-4D97-AF65-F5344CB8AC3E}">
        <p14:creationId xmlns:p14="http://schemas.microsoft.com/office/powerpoint/2010/main" val="34989566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5"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7155"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67587" name="Text Box 4"/>
          <p:cNvSpPr txBox="1">
            <a:spLocks noChangeArrowheads="1"/>
          </p:cNvSpPr>
          <p:nvPr/>
        </p:nvSpPr>
        <p:spPr bwMode="auto">
          <a:xfrm>
            <a:off x="395288" y="322263"/>
            <a:ext cx="3600450" cy="425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&lt;= you most recently encountered the object at that location</a:t>
            </a:r>
          </a:p>
        </p:txBody>
      </p:sp>
      <p:sp>
        <p:nvSpPr>
          <p:cNvPr id="67588" name="Text Box 5"/>
          <p:cNvSpPr txBox="1">
            <a:spLocks noChangeArrowheads="1"/>
          </p:cNvSpPr>
          <p:nvPr/>
        </p:nvSpPr>
        <p:spPr bwMode="auto">
          <a:xfrm>
            <a:off x="4140200" y="322263"/>
            <a:ext cx="4752975" cy="425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a:t>Principle 3:</a:t>
            </a:r>
            <a:r>
              <a:rPr lang="en-GB" i="0"/>
              <a:t>  one can</a:t>
            </a:r>
            <a:r>
              <a:rPr lang="en-GB" altLang="ja-JP" i="0"/>
              <a:t>’t goal-directedly act on an object unless one has encountered it.</a:t>
            </a:r>
          </a:p>
          <a:p>
            <a:pPr eaLnBrk="1" hangingPunct="1"/>
            <a:endParaRPr lang="en-GB" i="0" u="sng"/>
          </a:p>
          <a:p>
            <a:pPr eaLnBrk="1" hangingPunct="1"/>
            <a:r>
              <a:rPr lang="en-GB" i="0" u="sng"/>
              <a:t>Principle 4:</a:t>
            </a:r>
            <a:r>
              <a:rPr lang="en-GB" i="0"/>
              <a:t> correct registration is a condition of </a:t>
            </a:r>
            <a:r>
              <a:rPr lang="en-GB"/>
              <a:t>successful </a:t>
            </a:r>
            <a:r>
              <a:rPr lang="en-GB" i="0"/>
              <a:t>action.</a:t>
            </a:r>
          </a:p>
          <a:p>
            <a:pPr eaLnBrk="1" hangingPunct="1"/>
            <a:endParaRPr lang="en-GB" i="0" u="sng"/>
          </a:p>
          <a:p>
            <a:pPr eaLnBrk="1" hangingPunct="1"/>
            <a:r>
              <a:rPr lang="en-GB" i="0" u="sng"/>
              <a:t>Principle 5:</a:t>
            </a:r>
            <a:r>
              <a:rPr lang="en-GB" i="0"/>
              <a:t> when an agent performs a goal-directed action and the goal specifies an object, the agent will act as if the object were actually in the location she registers it at.</a:t>
            </a:r>
          </a:p>
        </p:txBody>
      </p:sp>
      <p:sp>
        <p:nvSpPr>
          <p:cNvPr id="67589"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grpSp>
        <p:nvGrpSpPr>
          <p:cNvPr id="67590" name="Group 7"/>
          <p:cNvGrpSpPr>
            <a:grpSpLocks/>
          </p:cNvGrpSpPr>
          <p:nvPr/>
        </p:nvGrpSpPr>
        <p:grpSpPr bwMode="auto">
          <a:xfrm>
            <a:off x="395288" y="4941888"/>
            <a:ext cx="5043487" cy="1582737"/>
            <a:chOff x="1655" y="8119"/>
            <a:chExt cx="4286" cy="1344"/>
          </a:xfrm>
        </p:grpSpPr>
        <p:sp>
          <p:nvSpPr>
            <p:cNvPr id="817160" name="AutoShape 8"/>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67592" name="Group 9"/>
            <p:cNvGrpSpPr>
              <a:grpSpLocks/>
            </p:cNvGrpSpPr>
            <p:nvPr/>
          </p:nvGrpSpPr>
          <p:grpSpPr bwMode="auto">
            <a:xfrm>
              <a:off x="2471" y="8384"/>
              <a:ext cx="960" cy="1077"/>
              <a:chOff x="1851" y="8591"/>
              <a:chExt cx="1133" cy="1270"/>
            </a:xfrm>
          </p:grpSpPr>
          <p:grpSp>
            <p:nvGrpSpPr>
              <p:cNvPr id="67645" name="Group 10"/>
              <p:cNvGrpSpPr>
                <a:grpSpLocks noChangeAspect="1"/>
              </p:cNvGrpSpPr>
              <p:nvPr/>
            </p:nvGrpSpPr>
            <p:grpSpPr bwMode="auto">
              <a:xfrm>
                <a:off x="2026" y="8591"/>
                <a:ext cx="657" cy="680"/>
                <a:chOff x="2925" y="799"/>
                <a:chExt cx="1970" cy="2041"/>
              </a:xfrm>
            </p:grpSpPr>
            <p:sp>
              <p:nvSpPr>
                <p:cNvPr id="67647" name="Oval 11"/>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48" name="AutoShape 12"/>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49" name="AutoShape 13"/>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50" name="Oval 14"/>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7651" name="Oval 15"/>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7652" name="AutoShape 16"/>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7653" name="AutoShape 17"/>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7654" name="Freeform 18"/>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7646" name="Text Box 19"/>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67593" name="Group 20"/>
            <p:cNvGrpSpPr>
              <a:grpSpLocks/>
            </p:cNvGrpSpPr>
            <p:nvPr/>
          </p:nvGrpSpPr>
          <p:grpSpPr bwMode="auto">
            <a:xfrm>
              <a:off x="3400" y="8309"/>
              <a:ext cx="713" cy="1154"/>
              <a:chOff x="3039" y="8502"/>
              <a:chExt cx="842" cy="1363"/>
            </a:xfrm>
          </p:grpSpPr>
          <p:grpSp>
            <p:nvGrpSpPr>
              <p:cNvPr id="67632" name="Group 21"/>
              <p:cNvGrpSpPr>
                <a:grpSpLocks noChangeAspect="1"/>
              </p:cNvGrpSpPr>
              <p:nvPr/>
            </p:nvGrpSpPr>
            <p:grpSpPr bwMode="auto">
              <a:xfrm>
                <a:off x="3074" y="8502"/>
                <a:ext cx="662" cy="772"/>
                <a:chOff x="3696" y="2205"/>
                <a:chExt cx="1361" cy="1588"/>
              </a:xfrm>
            </p:grpSpPr>
            <p:sp>
              <p:nvSpPr>
                <p:cNvPr id="67634" name="AutoShape 22"/>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7635" name="AutoShape 23"/>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7636" name="Oval 24"/>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37" name="AutoShape 25"/>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38" name="AutoShape 26"/>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39" name="Oval 27"/>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7640" name="Oval 28"/>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7641" name="AutoShape 29"/>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7642" name="AutoShape 30"/>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7643" name="Freeform 31"/>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7644" name="AutoShape 32"/>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7633" name="Text Box 33"/>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67594" name="Group 34"/>
            <p:cNvGrpSpPr>
              <a:grpSpLocks/>
            </p:cNvGrpSpPr>
            <p:nvPr/>
          </p:nvGrpSpPr>
          <p:grpSpPr bwMode="auto">
            <a:xfrm>
              <a:off x="4246" y="8322"/>
              <a:ext cx="702" cy="1140"/>
              <a:chOff x="4037" y="8518"/>
              <a:chExt cx="829" cy="1346"/>
            </a:xfrm>
          </p:grpSpPr>
          <p:grpSp>
            <p:nvGrpSpPr>
              <p:cNvPr id="67620" name="Group 35"/>
              <p:cNvGrpSpPr>
                <a:grpSpLocks noChangeAspect="1"/>
              </p:cNvGrpSpPr>
              <p:nvPr/>
            </p:nvGrpSpPr>
            <p:grpSpPr bwMode="auto">
              <a:xfrm>
                <a:off x="4096" y="8518"/>
                <a:ext cx="605" cy="861"/>
                <a:chOff x="4105" y="216"/>
                <a:chExt cx="1270" cy="1808"/>
              </a:xfrm>
            </p:grpSpPr>
            <p:sp>
              <p:nvSpPr>
                <p:cNvPr id="67622" name="Oval 36"/>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23" name="AutoShape 37"/>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24" name="Oval 38"/>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7625" name="AutoShape 39"/>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26" name="Oval 40"/>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7627" name="AutoShape 41"/>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7628" name="AutoShape 42"/>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7629" name="AutoShape 43"/>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7630" name="Rectangle 44"/>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7631" name="Oval 45"/>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7621" name="Text Box 46"/>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67595" name="Group 47"/>
            <p:cNvGrpSpPr>
              <a:grpSpLocks/>
            </p:cNvGrpSpPr>
            <p:nvPr/>
          </p:nvGrpSpPr>
          <p:grpSpPr bwMode="auto">
            <a:xfrm>
              <a:off x="5098" y="8373"/>
              <a:ext cx="843" cy="1088"/>
              <a:chOff x="4955" y="8577"/>
              <a:chExt cx="997" cy="1285"/>
            </a:xfrm>
          </p:grpSpPr>
          <p:grpSp>
            <p:nvGrpSpPr>
              <p:cNvPr id="67607" name="Group 48"/>
              <p:cNvGrpSpPr>
                <a:grpSpLocks noChangeAspect="1"/>
              </p:cNvGrpSpPr>
              <p:nvPr/>
            </p:nvGrpSpPr>
            <p:grpSpPr bwMode="auto">
              <a:xfrm>
                <a:off x="5092" y="8577"/>
                <a:ext cx="606" cy="804"/>
                <a:chOff x="4105" y="339"/>
                <a:chExt cx="1270" cy="1685"/>
              </a:xfrm>
            </p:grpSpPr>
            <p:sp>
              <p:nvSpPr>
                <p:cNvPr id="67609" name="Oval 49"/>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10" name="AutoShape 50"/>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11" name="Oval 51"/>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7612" name="AutoShape 52"/>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13" name="Oval 53"/>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7614" name="AutoShape 54"/>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7615" name="AutoShape 55"/>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7616" name="AutoShape 56"/>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67617" name="Rectangle 57"/>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7618" name="Oval 58"/>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7619" name="Line 59"/>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7608" name="Text Box 60"/>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67596" name="Group 61"/>
            <p:cNvGrpSpPr>
              <a:grpSpLocks/>
            </p:cNvGrpSpPr>
            <p:nvPr/>
          </p:nvGrpSpPr>
          <p:grpSpPr bwMode="auto">
            <a:xfrm>
              <a:off x="1749" y="8384"/>
              <a:ext cx="841" cy="1078"/>
              <a:chOff x="998" y="8591"/>
              <a:chExt cx="993" cy="1273"/>
            </a:xfrm>
          </p:grpSpPr>
          <p:grpSp>
            <p:nvGrpSpPr>
              <p:cNvPr id="67597" name="Group 62"/>
              <p:cNvGrpSpPr>
                <a:grpSpLocks noChangeAspect="1"/>
              </p:cNvGrpSpPr>
              <p:nvPr/>
            </p:nvGrpSpPr>
            <p:grpSpPr bwMode="auto">
              <a:xfrm>
                <a:off x="1203" y="8591"/>
                <a:ext cx="467" cy="680"/>
                <a:chOff x="4105" y="216"/>
                <a:chExt cx="1086" cy="1581"/>
              </a:xfrm>
            </p:grpSpPr>
            <p:sp>
              <p:nvSpPr>
                <p:cNvPr id="67599" name="Oval 63"/>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00" name="AutoShape 64"/>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01" name="Oval 65"/>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7602" name="AutoShape 66"/>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03" name="Oval 67"/>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7604" name="AutoShape 68"/>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7605" name="AutoShape 69"/>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7606" name="AutoShape 70"/>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7598" name="Text Box 71"/>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spTree>
    <p:extLst>
      <p:ext uri="{BB962C8B-B14F-4D97-AF65-F5344CB8AC3E}">
        <p14:creationId xmlns:p14="http://schemas.microsoft.com/office/powerpoint/2010/main" val="15823796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7" descr="DSC_AA_0666cutout.JPG"/>
          <p:cNvPicPr>
            <a:picLocks noChangeAspect="1"/>
          </p:cNvPicPr>
          <p:nvPr/>
        </p:nvPicPr>
        <p:blipFill>
          <a:blip r:embed="rId2">
            <a:grayscl/>
            <a:extLst>
              <a:ext uri="{28A0092B-C50C-407E-A947-70E740481C1C}">
                <a14:useLocalDpi xmlns:a14="http://schemas.microsoft.com/office/drawing/2010/main" val="0"/>
              </a:ext>
            </a:extLst>
          </a:blip>
          <a:srcRect r="9062"/>
          <a:stretch>
            <a:fillRect/>
          </a:stretch>
        </p:blipFill>
        <p:spPr bwMode="auto">
          <a:xfrm>
            <a:off x="-36513" y="0"/>
            <a:ext cx="4157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2"/>
          <p:cNvSpPr txBox="1">
            <a:spLocks noChangeArrowheads="1"/>
          </p:cNvSpPr>
          <p:nvPr/>
        </p:nvSpPr>
        <p:spPr bwMode="auto">
          <a:xfrm>
            <a:off x="3851920" y="2204864"/>
            <a:ext cx="4896544"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puzzle</a:t>
            </a:r>
          </a:p>
        </p:txBody>
      </p:sp>
      <p:sp>
        <p:nvSpPr>
          <p:cNvPr id="6" name="Text Box 2"/>
          <p:cNvSpPr txBox="1">
            <a:spLocks noChangeArrowheads="1"/>
          </p:cNvSpPr>
          <p:nvPr/>
        </p:nvSpPr>
        <p:spPr bwMode="auto">
          <a:xfrm>
            <a:off x="2555776" y="3462832"/>
            <a:ext cx="604867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effectLst>
                  <a:glow rad="101600">
                    <a:schemeClr val="tx1">
                      <a:alpha val="75000"/>
                    </a:schemeClr>
                  </a:glow>
                </a:effectLst>
              </a:rPr>
              <a:t>What could infants, chimps and scrub-jays represent that would enable them, within limits, to track others</a:t>
            </a:r>
            <a:r>
              <a:rPr lang="en-GB" altLang="ja-JP" i="0" dirty="0" smtClean="0">
                <a:effectLst>
                  <a:glow rad="101600">
                    <a:schemeClr val="tx1">
                      <a:alpha val="75000"/>
                    </a:schemeClr>
                  </a:glow>
                </a:effectLst>
              </a:rPr>
              <a:t>’</a:t>
            </a:r>
            <a:r>
              <a:rPr lang="en-GB" i="0" dirty="0" smtClean="0">
                <a:effectLst>
                  <a:glow rad="101600">
                    <a:schemeClr val="tx1">
                      <a:alpha val="75000"/>
                    </a:schemeClr>
                  </a:glow>
                </a:effectLst>
              </a:rPr>
              <a:t> perceptions, knowledge, beliefs and other propositional attitudes?</a:t>
            </a:r>
            <a:r>
              <a:rPr lang="en-GB" dirty="0" smtClean="0">
                <a:effectLst>
                  <a:glow rad="101600">
                    <a:schemeClr val="tx1">
                      <a:alpha val="75000"/>
                    </a:schemeClr>
                  </a:glow>
                </a:effectLst>
              </a:rPr>
              <a:t> </a:t>
            </a:r>
          </a:p>
        </p:txBody>
      </p:sp>
      <p:sp>
        <p:nvSpPr>
          <p:cNvPr id="16" name="Rectangle 15"/>
          <p:cNvSpPr/>
          <p:nvPr/>
        </p:nvSpPr>
        <p:spPr bwMode="auto">
          <a:xfrm>
            <a:off x="4932040" y="4869160"/>
            <a:ext cx="864096" cy="28803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challenge</a:t>
            </a:r>
          </a:p>
        </p:txBody>
      </p:sp>
      <p:sp>
        <p:nvSpPr>
          <p:cNvPr id="10"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Explain the emergence, in evolution or development, of full-blown theory of mind cognition.</a:t>
            </a:r>
            <a:endParaRPr lang="en-GB" dirty="0">
              <a:solidFill>
                <a:schemeClr val="accent3"/>
              </a:solidFill>
              <a:effectLst>
                <a:glow rad="101600">
                  <a:schemeClr val="tx1">
                    <a:alpha val="75000"/>
                  </a:schemeClr>
                </a:glow>
              </a:effectLst>
            </a:endParaRPr>
          </a:p>
        </p:txBody>
      </p:sp>
    </p:spTree>
    <p:extLst>
      <p:ext uri="{BB962C8B-B14F-4D97-AF65-F5344CB8AC3E}">
        <p14:creationId xmlns:p14="http://schemas.microsoft.com/office/powerpoint/2010/main" val="8851518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ext Box 2"/>
          <p:cNvSpPr txBox="1">
            <a:spLocks noChangeArrowheads="1"/>
          </p:cNvSpPr>
          <p:nvPr/>
        </p:nvSpPr>
        <p:spPr bwMode="auto">
          <a:xfrm>
            <a:off x="1654175" y="3214688"/>
            <a:ext cx="583406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r>
              <a:rPr lang="en-GB" i="0"/>
              <a:t>signature limits</a:t>
            </a:r>
          </a:p>
        </p:txBody>
      </p:sp>
      <p:sp>
        <p:nvSpPr>
          <p:cNvPr id="76802" name="Rectangle 9"/>
          <p:cNvSpPr>
            <a:spLocks noChangeArrowheads="1"/>
          </p:cNvSpPr>
          <p:nvPr/>
        </p:nvSpPr>
        <p:spPr bwMode="auto">
          <a:xfrm>
            <a:off x="1908175" y="4724400"/>
            <a:ext cx="1079500" cy="5048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Tree>
    <p:extLst>
      <p:ext uri="{BB962C8B-B14F-4D97-AF65-F5344CB8AC3E}">
        <p14:creationId xmlns:p14="http://schemas.microsoft.com/office/powerpoint/2010/main" val="25645248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9"/>
          <p:cNvSpPr txBox="1">
            <a:spLocks noChangeArrowheads="1"/>
          </p:cNvSpPr>
          <p:nvPr/>
        </p:nvSpPr>
        <p:spPr bwMode="auto">
          <a:xfrm>
            <a:off x="468313" y="404815"/>
            <a:ext cx="3816350" cy="4493537"/>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effectLst>
                  <a:glow rad="101600">
                    <a:schemeClr val="tx1">
                      <a:alpha val="75000"/>
                    </a:schemeClr>
                  </a:glow>
                </a:effectLst>
              </a:rPr>
              <a:t>Theory of mind </a:t>
            </a:r>
            <a:r>
              <a:rPr lang="en-GB">
                <a:effectLst>
                  <a:glow rad="101600">
                    <a:schemeClr val="tx1">
                      <a:alpha val="75000"/>
                    </a:schemeClr>
                  </a:glow>
                </a:effectLst>
              </a:rPr>
              <a:t>abilities </a:t>
            </a:r>
            <a:r>
              <a:rPr lang="en-GB" i="0">
                <a:effectLst>
                  <a:glow rad="101600">
                    <a:schemeClr val="tx1">
                      <a:alpha val="75000"/>
                    </a:schemeClr>
                  </a:glow>
                </a:effectLst>
              </a:rPr>
              <a:t>are widespread</a:t>
            </a:r>
            <a:endParaRPr lang="en-GB">
              <a:effectLst>
                <a:glow rad="101600">
                  <a:schemeClr val="tx1">
                    <a:alpha val="75000"/>
                  </a:schemeClr>
                </a:glow>
              </a:effectLst>
            </a:endParaRPr>
          </a:p>
          <a:p>
            <a:pPr eaLnBrk="1" hangingPunct="1"/>
            <a:endParaRPr lang="en-GB" i="0">
              <a:effectLst>
                <a:glow rad="101600">
                  <a:schemeClr val="tx1">
                    <a:alpha val="75000"/>
                  </a:schemeClr>
                </a:glow>
              </a:effectLst>
            </a:endParaRPr>
          </a:p>
          <a:p>
            <a:pPr eaLnBrk="1" hangingPunct="1">
              <a:spcBef>
                <a:spcPct val="50000"/>
              </a:spcBef>
            </a:pPr>
            <a:r>
              <a:rPr lang="en-GB" b="1" i="0">
                <a:effectLst>
                  <a:glow rad="101600">
                    <a:schemeClr val="tx1">
                      <a:alpha val="75000"/>
                    </a:schemeClr>
                  </a:glow>
                </a:effectLst>
              </a:rPr>
              <a:t>18-month-olds</a:t>
            </a:r>
            <a:r>
              <a:rPr lang="en-GB" i="0">
                <a:effectLst>
                  <a:glow rad="101600">
                    <a:schemeClr val="tx1">
                      <a:alpha val="75000"/>
                    </a:schemeClr>
                  </a:glow>
                </a:effectLst>
              </a:rPr>
              <a:t> point to inform, and predict actions based on false beliefs</a:t>
            </a:r>
          </a:p>
          <a:p>
            <a:pPr eaLnBrk="1" hangingPunct="1"/>
            <a:endParaRPr lang="en-GB" i="0">
              <a:effectLst>
                <a:glow rad="101600">
                  <a:schemeClr val="tx1">
                    <a:alpha val="75000"/>
                  </a:schemeClr>
                </a:glow>
              </a:effectLst>
            </a:endParaRPr>
          </a:p>
          <a:p>
            <a:pPr eaLnBrk="1" hangingPunct="1">
              <a:spcBef>
                <a:spcPct val="50000"/>
              </a:spcBef>
            </a:pPr>
            <a:r>
              <a:rPr lang="en-GB" b="1" i="0">
                <a:effectLst>
                  <a:glow rad="101600">
                    <a:schemeClr val="tx1">
                      <a:alpha val="75000"/>
                    </a:schemeClr>
                  </a:glow>
                </a:effectLst>
              </a:rPr>
              <a:t>Scrub-jays </a:t>
            </a:r>
            <a:r>
              <a:rPr lang="en-GB" i="0">
                <a:effectLst>
                  <a:glow rad="101600">
                    <a:schemeClr val="tx1">
                      <a:alpha val="75000"/>
                    </a:schemeClr>
                  </a:glow>
                </a:effectLst>
              </a:rPr>
              <a:t>selectively re-cache their food in ways that deprive competitors of knowledge of its location </a:t>
            </a:r>
          </a:p>
          <a:p>
            <a:pPr eaLnBrk="1" hangingPunct="1"/>
            <a:endParaRPr lang="en-GB" i="0">
              <a:effectLst>
                <a:glow rad="101600">
                  <a:schemeClr val="tx1">
                    <a:alpha val="75000"/>
                  </a:schemeClr>
                </a:glow>
              </a:effectLst>
            </a:endParaRPr>
          </a:p>
        </p:txBody>
      </p:sp>
      <p:sp>
        <p:nvSpPr>
          <p:cNvPr id="4" name="Text Box 10"/>
          <p:cNvSpPr txBox="1">
            <a:spLocks noChangeArrowheads="1"/>
          </p:cNvSpPr>
          <p:nvPr/>
        </p:nvSpPr>
        <p:spPr bwMode="auto">
          <a:xfrm>
            <a:off x="4932363" y="1706563"/>
            <a:ext cx="3816350" cy="427037"/>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ffectLst>
                  <a:glow rad="101600">
                    <a:schemeClr val="tx1">
                      <a:alpha val="75000"/>
                    </a:schemeClr>
                  </a:glow>
                </a:effectLst>
                <a:ea typeface="Arial" charset="0"/>
              </a:rPr>
              <a:t>(Liszkowski et al 2006)</a:t>
            </a:r>
          </a:p>
        </p:txBody>
      </p:sp>
      <p:sp>
        <p:nvSpPr>
          <p:cNvPr id="5" name="Text Box 11"/>
          <p:cNvSpPr txBox="1">
            <a:spLocks noChangeArrowheads="1"/>
          </p:cNvSpPr>
          <p:nvPr/>
        </p:nvSpPr>
        <p:spPr bwMode="auto">
          <a:xfrm>
            <a:off x="4932363" y="2209800"/>
            <a:ext cx="3816350" cy="762000"/>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ffectLst>
                  <a:glow rad="101600">
                    <a:schemeClr val="tx1">
                      <a:alpha val="75000"/>
                    </a:schemeClr>
                  </a:glow>
                </a:effectLst>
                <a:ea typeface="Arial" charset="0"/>
              </a:rPr>
              <a:t>(Onishi &amp; Baillargeon 2005; Southgate et al 2007)</a:t>
            </a:r>
          </a:p>
        </p:txBody>
      </p:sp>
      <p:sp>
        <p:nvSpPr>
          <p:cNvPr id="6" name="Text Box 12"/>
          <p:cNvSpPr txBox="1">
            <a:spLocks noChangeArrowheads="1"/>
          </p:cNvSpPr>
          <p:nvPr/>
        </p:nvSpPr>
        <p:spPr bwMode="auto">
          <a:xfrm>
            <a:off x="4932363" y="4076700"/>
            <a:ext cx="3816350" cy="427038"/>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ffectLst>
                  <a:glow rad="101600">
                    <a:schemeClr val="tx1">
                      <a:alpha val="75000"/>
                    </a:schemeClr>
                  </a:glow>
                </a:effectLst>
                <a:ea typeface="Arial" charset="0"/>
              </a:rPr>
              <a:t>(Clayton, Dally &amp; Emery 2007)</a:t>
            </a:r>
          </a:p>
        </p:txBody>
      </p:sp>
    </p:spTree>
    <p:extLst>
      <p:ext uri="{BB962C8B-B14F-4D97-AF65-F5344CB8AC3E}">
        <p14:creationId xmlns:p14="http://schemas.microsoft.com/office/powerpoint/2010/main" val="36746292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pic>
        <p:nvPicPr>
          <p:cNvPr id="7" name="Picture 6"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88640"/>
            <a:ext cx="2834060" cy="1713790"/>
          </a:xfrm>
          <a:prstGeom prst="rect">
            <a:avLst/>
          </a:prstGeom>
        </p:spPr>
      </p:pic>
      <p:pic>
        <p:nvPicPr>
          <p:cNvPr id="8" name="Picture 7"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2204864"/>
            <a:ext cx="2656004" cy="1906684"/>
          </a:xfrm>
          <a:prstGeom prst="rect">
            <a:avLst/>
          </a:prstGeom>
        </p:spPr>
      </p:pic>
      <p:pic>
        <p:nvPicPr>
          <p:cNvPr id="11" name="Picture 10"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60" y="4653136"/>
            <a:ext cx="2448272" cy="1899266"/>
          </a:xfrm>
          <a:prstGeom prst="rect">
            <a:avLst/>
          </a:prstGeom>
        </p:spPr>
      </p:pic>
      <p:pic>
        <p:nvPicPr>
          <p:cNvPr id="4" name="Picture 3"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6080596"/>
            <a:ext cx="417062" cy="279400"/>
          </a:xfrm>
          <a:prstGeom prst="rect">
            <a:avLst/>
          </a:prstGeom>
        </p:spPr>
      </p:pic>
      <p:pic>
        <p:nvPicPr>
          <p:cNvPr id="12" name="Picture 11"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3601591"/>
            <a:ext cx="417062" cy="279400"/>
          </a:xfrm>
          <a:prstGeom prst="rect">
            <a:avLst/>
          </a:prstGeom>
        </p:spPr>
      </p:pic>
      <p:pic>
        <p:nvPicPr>
          <p:cNvPr id="13" name="Picture 12"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9896" r="4591" b="7820"/>
          <a:stretch/>
        </p:blipFill>
        <p:spPr>
          <a:xfrm>
            <a:off x="827584" y="1470024"/>
            <a:ext cx="394791" cy="260251"/>
          </a:xfrm>
          <a:prstGeom prst="rect">
            <a:avLst/>
          </a:prstGeom>
        </p:spPr>
      </p:pic>
      <p:cxnSp>
        <p:nvCxnSpPr>
          <p:cNvPr id="6" name="Straight Connector 5"/>
          <p:cNvCxnSpPr/>
          <p:nvPr/>
        </p:nvCxnSpPr>
        <p:spPr bwMode="auto">
          <a:xfrm>
            <a:off x="3203848"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20" name="TextBox 19"/>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1" name="TextBox 20"/>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3" name="TextBox 22"/>
          <p:cNvSpPr txBox="1"/>
          <p:nvPr/>
        </p:nvSpPr>
        <p:spPr>
          <a:xfrm>
            <a:off x="323528" y="116632"/>
            <a:ext cx="429813" cy="646331"/>
          </a:xfrm>
          <a:prstGeom prst="rect">
            <a:avLst/>
          </a:prstGeom>
          <a:solidFill>
            <a:schemeClr val="bg1"/>
          </a:solidFill>
        </p:spPr>
        <p:txBody>
          <a:bodyPr wrap="none" rtlCol="0">
            <a:spAutoFit/>
          </a:bodyPr>
          <a:lstStyle/>
          <a:p>
            <a:r>
              <a:rPr lang="en-US" sz="3600" i="0" dirty="0" smtClean="0">
                <a:solidFill>
                  <a:schemeClr val="tx1"/>
                </a:solidFill>
              </a:rPr>
              <a:t>1</a:t>
            </a:r>
            <a:endParaRPr lang="en-US" sz="3600" i="0" dirty="0">
              <a:solidFill>
                <a:schemeClr val="tx1"/>
              </a:solidFill>
            </a:endParaRPr>
          </a:p>
        </p:txBody>
      </p:sp>
      <p:sp>
        <p:nvSpPr>
          <p:cNvPr id="24" name="TextBox 23"/>
          <p:cNvSpPr txBox="1"/>
          <p:nvPr/>
        </p:nvSpPr>
        <p:spPr>
          <a:xfrm>
            <a:off x="4916285" y="1916832"/>
            <a:ext cx="2432983"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5" name="TextBox 24"/>
          <p:cNvSpPr txBox="1"/>
          <p:nvPr/>
        </p:nvSpPr>
        <p:spPr>
          <a:xfrm>
            <a:off x="4267650" y="2708920"/>
            <a:ext cx="3623149"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registration: </a:t>
            </a:r>
            <a:r>
              <a:rPr lang="en-US" sz="3600" i="0" dirty="0">
                <a:solidFill>
                  <a:schemeClr val="tx1"/>
                </a:solidFill>
              </a:rPr>
              <a:t>2 ≈</a:t>
            </a:r>
            <a:r>
              <a:rPr lang="en-US" sz="3600" i="0" dirty="0" smtClean="0">
                <a:solidFill>
                  <a:schemeClr val="tx1"/>
                </a:solidFill>
              </a:rPr>
              <a:t> 3</a:t>
            </a:r>
            <a:endParaRPr lang="en-US" sz="3600" i="0" dirty="0">
              <a:solidFill>
                <a:schemeClr val="tx1"/>
              </a:solidFill>
            </a:endParaRPr>
          </a:p>
        </p:txBody>
      </p:sp>
      <p:cxnSp>
        <p:nvCxnSpPr>
          <p:cNvPr id="26" name="Straight Connector 25"/>
          <p:cNvCxnSpPr/>
          <p:nvPr/>
        </p:nvCxnSpPr>
        <p:spPr bwMode="auto">
          <a:xfrm flipH="1">
            <a:off x="7189688" y="2924944"/>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27" name="TextBox 26"/>
          <p:cNvSpPr txBox="1"/>
          <p:nvPr/>
        </p:nvSpPr>
        <p:spPr>
          <a:xfrm>
            <a:off x="1813510" y="3574757"/>
            <a:ext cx="2432983"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belief: 1 ≈ 2</a:t>
            </a:r>
            <a:endParaRPr lang="en-US" sz="3600" i="0" dirty="0">
              <a:solidFill>
                <a:schemeClr val="tx1"/>
              </a:solidFill>
            </a:endParaRPr>
          </a:p>
        </p:txBody>
      </p:sp>
      <p:sp>
        <p:nvSpPr>
          <p:cNvPr id="28" name="TextBox 27"/>
          <p:cNvSpPr txBox="1"/>
          <p:nvPr/>
        </p:nvSpPr>
        <p:spPr>
          <a:xfrm>
            <a:off x="1164875" y="4366845"/>
            <a:ext cx="3623149"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registration: 1 </a:t>
            </a:r>
            <a:r>
              <a:rPr lang="en-US" sz="3600" i="0" dirty="0">
                <a:solidFill>
                  <a:schemeClr val="tx1"/>
                </a:solidFill>
              </a:rPr>
              <a:t>≈</a:t>
            </a:r>
            <a:r>
              <a:rPr lang="en-US" sz="3600" i="0" dirty="0" smtClean="0">
                <a:solidFill>
                  <a:schemeClr val="tx1"/>
                </a:solidFill>
              </a:rPr>
              <a:t> 2</a:t>
            </a:r>
            <a:endParaRPr lang="en-US" sz="3600" i="0" dirty="0">
              <a:solidFill>
                <a:schemeClr val="tx1"/>
              </a:solidFill>
            </a:endParaRPr>
          </a:p>
        </p:txBody>
      </p:sp>
      <p:cxnSp>
        <p:nvCxnSpPr>
          <p:cNvPr id="29" name="Straight Connector 28"/>
          <p:cNvCxnSpPr/>
          <p:nvPr/>
        </p:nvCxnSpPr>
        <p:spPr bwMode="auto">
          <a:xfrm flipH="1">
            <a:off x="3563888" y="3789040"/>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30"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1514967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7" descr="DSC_AA_0666cutout.JPG"/>
          <p:cNvPicPr>
            <a:picLocks noChangeAspect="1"/>
          </p:cNvPicPr>
          <p:nvPr/>
        </p:nvPicPr>
        <p:blipFill>
          <a:blip r:embed="rId2">
            <a:grayscl/>
            <a:extLst>
              <a:ext uri="{28A0092B-C50C-407E-A947-70E740481C1C}">
                <a14:useLocalDpi xmlns:a14="http://schemas.microsoft.com/office/drawing/2010/main" val="0"/>
              </a:ext>
            </a:extLst>
          </a:blip>
          <a:srcRect r="9062"/>
          <a:stretch>
            <a:fillRect/>
          </a:stretch>
        </p:blipFill>
        <p:spPr bwMode="auto">
          <a:xfrm>
            <a:off x="-36513" y="0"/>
            <a:ext cx="4157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2"/>
          <p:cNvSpPr txBox="1">
            <a:spLocks noChangeArrowheads="1"/>
          </p:cNvSpPr>
          <p:nvPr/>
        </p:nvSpPr>
        <p:spPr bwMode="auto">
          <a:xfrm>
            <a:off x="3851920" y="2204864"/>
            <a:ext cx="4896544"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alpha val="34000"/>
                    </a:schemeClr>
                  </a:glow>
                </a:effectLst>
                <a:cs typeface="Arial" charset="0"/>
              </a:rPr>
              <a:t>puzzle</a:t>
            </a:r>
          </a:p>
        </p:txBody>
      </p:sp>
      <p:sp>
        <p:nvSpPr>
          <p:cNvPr id="6" name="Text Box 2"/>
          <p:cNvSpPr txBox="1">
            <a:spLocks noChangeArrowheads="1"/>
          </p:cNvSpPr>
          <p:nvPr/>
        </p:nvSpPr>
        <p:spPr bwMode="auto">
          <a:xfrm>
            <a:off x="2555776" y="3462832"/>
            <a:ext cx="604867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tx1">
                    <a:lumMod val="50000"/>
                    <a:lumOff val="50000"/>
                  </a:schemeClr>
                </a:solidFill>
                <a:effectLst>
                  <a:glow rad="101600">
                    <a:schemeClr val="tx1">
                      <a:alpha val="75000"/>
                    </a:schemeClr>
                  </a:glow>
                </a:effectLst>
              </a:rPr>
              <a:t>What could infants, chimps and scrub-jays represent that would enable them, within limits, to track others</a:t>
            </a:r>
            <a:r>
              <a:rPr lang="en-GB" altLang="ja-JP" i="0" dirty="0" smtClean="0">
                <a:solidFill>
                  <a:schemeClr val="tx1">
                    <a:lumMod val="50000"/>
                    <a:lumOff val="50000"/>
                  </a:schemeClr>
                </a:solidFill>
                <a:effectLst>
                  <a:glow rad="101600">
                    <a:schemeClr val="tx1">
                      <a:alpha val="75000"/>
                    </a:schemeClr>
                  </a:glow>
                </a:effectLst>
              </a:rPr>
              <a:t>’</a:t>
            </a:r>
            <a:r>
              <a:rPr lang="en-GB" i="0" dirty="0" smtClean="0">
                <a:solidFill>
                  <a:schemeClr val="tx1">
                    <a:lumMod val="50000"/>
                    <a:lumOff val="50000"/>
                  </a:schemeClr>
                </a:solidFill>
                <a:effectLst>
                  <a:glow rad="101600">
                    <a:schemeClr val="tx1">
                      <a:alpha val="75000"/>
                    </a:schemeClr>
                  </a:glow>
                </a:effectLst>
              </a:rPr>
              <a:t> perceptions, knowledge, beliefs and other propositional attitudes?</a:t>
            </a:r>
            <a:r>
              <a:rPr lang="en-GB" dirty="0" smtClean="0">
                <a:solidFill>
                  <a:schemeClr val="tx1">
                    <a:lumMod val="50000"/>
                    <a:lumOff val="50000"/>
                  </a:schemeClr>
                </a:solidFill>
                <a:effectLst>
                  <a:glow rad="101600">
                    <a:schemeClr val="tx1">
                      <a:alpha val="75000"/>
                    </a:schemeClr>
                  </a:glow>
                </a:effectLst>
              </a:rPr>
              <a:t> </a:t>
            </a:r>
          </a:p>
        </p:txBody>
      </p:sp>
      <p:sp>
        <p:nvSpPr>
          <p:cNvPr id="16" name="Rectangle 15"/>
          <p:cNvSpPr/>
          <p:nvPr/>
        </p:nvSpPr>
        <p:spPr bwMode="auto">
          <a:xfrm>
            <a:off x="4932040" y="4869160"/>
            <a:ext cx="864096" cy="28803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challenge</a:t>
            </a:r>
          </a:p>
        </p:txBody>
      </p:sp>
      <p:sp>
        <p:nvSpPr>
          <p:cNvPr id="10"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Explain the emergence, in evolution or development, of full-blown theory of mind cognition.</a:t>
            </a:r>
            <a:endParaRPr lang="en-GB" dirty="0">
              <a:solidFill>
                <a:schemeClr val="accent3"/>
              </a:solidFill>
              <a:effectLst>
                <a:glow rad="101600">
                  <a:schemeClr val="tx1">
                    <a:alpha val="75000"/>
                  </a:schemeClr>
                </a:glow>
              </a:effectLst>
            </a:endParaRPr>
          </a:p>
        </p:txBody>
      </p:sp>
    </p:spTree>
    <p:extLst>
      <p:ext uri="{BB962C8B-B14F-4D97-AF65-F5344CB8AC3E}">
        <p14:creationId xmlns:p14="http://schemas.microsoft.com/office/powerpoint/2010/main" val="21689052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7" name="Picture 2" descr="P7180704"/>
          <p:cNvPicPr>
            <a:picLocks noChangeAspect="1" noChangeArrowheads="1"/>
          </p:cNvPicPr>
          <p:nvPr/>
        </p:nvPicPr>
        <p:blipFill>
          <a:blip r:embed="rId2">
            <a:extLst>
              <a:ext uri="{28A0092B-C50C-407E-A947-70E740481C1C}">
                <a14:useLocalDpi xmlns:a14="http://schemas.microsoft.com/office/drawing/2010/main" val="0"/>
              </a:ext>
            </a:extLst>
          </a:blip>
          <a:srcRect r="5589"/>
          <a:stretch>
            <a:fillRect/>
          </a:stretch>
        </p:blipFill>
        <p:spPr bwMode="auto">
          <a:xfrm>
            <a:off x="0" y="0"/>
            <a:ext cx="9144000" cy="689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80581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screen">
            <a:grayscl/>
            <a:extLst>
              <a:ext uri="{BEBA8EAE-BF5A-486C-A8C5-ECC9F3942E4B}">
                <a14:imgProps xmlns:a14="http://schemas.microsoft.com/office/drawing/2010/main">
                  <a14:imgLayer r:embed="rId4">
                    <a14:imgEffect>
                      <a14:backgroundRemoval t="3205" b="94872" l="10000" r="93846">
                        <a14:foregroundMark x1="33077" y1="12821" x2="41538" y2="12821"/>
                        <a14:foregroundMark x1="39231" y1="4487" x2="43846" y2="7051"/>
                        <a14:foregroundMark x1="46154" y1="83974" x2="49231" y2="83974"/>
                        <a14:foregroundMark x1="77692" y1="83974" x2="63846" y2="86538"/>
                        <a14:foregroundMark x1="30769" y1="84615" x2="42308" y2="86538"/>
                        <a14:foregroundMark x1="18462" y1="94872" x2="40769" y2="94872"/>
                        <a14:foregroundMark x1="81538" y1="89744" x2="93846" y2="94872"/>
                        <a14:foregroundMark x1="34615" y1="59615" x2="43077" y2="59615"/>
                      </a14:backgroundRemoval>
                    </a14:imgEffect>
                    <a14:imgEffect>
                      <a14:brightnessContrast bright="40000" contrast="20000"/>
                    </a14:imgEffect>
                  </a14:imgLayer>
                </a14:imgProps>
              </a:ext>
              <a:ext uri="{28A0092B-C50C-407E-A947-70E740481C1C}">
                <a14:useLocalDpi xmlns:a14="http://schemas.microsoft.com/office/drawing/2010/main"/>
              </a:ext>
            </a:extLst>
          </a:blip>
          <a:srcRect b="3983"/>
          <a:stretch/>
        </p:blipFill>
        <p:spPr>
          <a:xfrm>
            <a:off x="1619674" y="3577872"/>
            <a:ext cx="1651000" cy="1902284"/>
          </a:xfrm>
          <a:prstGeom prst="rect">
            <a:avLst/>
          </a:prstGeom>
        </p:spPr>
      </p:pic>
      <p:pic>
        <p:nvPicPr>
          <p:cNvPr id="7" name="Picture 6"/>
          <p:cNvPicPr>
            <a:picLocks noChangeAspect="1"/>
          </p:cNvPicPr>
          <p:nvPr/>
        </p:nvPicPr>
        <p:blipFill rotWithShape="1">
          <a:blip r:embed="rId5">
            <a:grayscl/>
            <a:extLst>
              <a:ext uri="{BEBA8EAE-BF5A-486C-A8C5-ECC9F3942E4B}">
                <a14:imgProps xmlns:a14="http://schemas.microsoft.com/office/drawing/2010/main">
                  <a14:imgLayer r:embed="rId6">
                    <a14:imgEffect>
                      <a14:backgroundRemoval t="2500" b="90000" l="4225" r="89437">
                        <a14:foregroundMark x1="39437" y1="68000" x2="23239" y2="82500"/>
                        <a14:foregroundMark x1="41549" y1="78500" x2="76761" y2="78500"/>
                        <a14:foregroundMark x1="45775" y1="85000" x2="14085" y2="87500"/>
                        <a14:foregroundMark x1="12676" y1="76000" x2="12676" y2="67500"/>
                        <a14:foregroundMark x1="62676" y1="6000" x2="71127" y2="11500"/>
                        <a14:foregroundMark x1="63380" y1="2500" x2="59859" y2="2500"/>
                        <a14:foregroundMark x1="75352" y1="65000" x2="85915" y2="84000"/>
                        <a14:foregroundMark x1="52817" y1="87000" x2="43662" y2="89000"/>
                        <a14:foregroundMark x1="12676" y1="64500" x2="29577" y2="61000"/>
                        <a14:foregroundMark x1="11268" y1="81500" x2="4225" y2="86000"/>
                        <a14:foregroundMark x1="6338" y1="76500" x2="6338" y2="70000"/>
                        <a14:foregroundMark x1="57042" y1="87000" x2="57042" y2="88500"/>
                      </a14:backgroundRemoval>
                    </a14:imgEffect>
                    <a14:imgEffect>
                      <a14:brightnessContrast contrast="20000"/>
                    </a14:imgEffect>
                  </a14:imgLayer>
                </a14:imgProps>
              </a:ext>
            </a:extLst>
          </a:blip>
          <a:srcRect b="21942"/>
          <a:stretch/>
        </p:blipFill>
        <p:spPr>
          <a:xfrm flipH="1">
            <a:off x="2699793" y="3501008"/>
            <a:ext cx="1800200" cy="1979148"/>
          </a:xfrm>
          <a:prstGeom prst="rect">
            <a:avLst/>
          </a:prstGeom>
        </p:spPr>
      </p:pic>
      <p:pic>
        <p:nvPicPr>
          <p:cNvPr id="8" name="Picture 7" descr="tomasello_cutout.gif"/>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15000" contrast="15000"/>
                    </a14:imgEffect>
                  </a14:imgLayer>
                </a14:imgProps>
              </a:ext>
              <a:ext uri="{28A0092B-C50C-407E-A947-70E740481C1C}">
                <a14:useLocalDpi xmlns:a14="http://schemas.microsoft.com/office/drawing/2010/main"/>
              </a:ext>
            </a:extLst>
          </a:blip>
          <a:stretch>
            <a:fillRect/>
          </a:stretch>
        </p:blipFill>
        <p:spPr>
          <a:xfrm>
            <a:off x="5240698" y="902330"/>
            <a:ext cx="1840634" cy="2088232"/>
          </a:xfrm>
          <a:prstGeom prst="rect">
            <a:avLst/>
          </a:prstGeom>
        </p:spPr>
      </p:pic>
      <p:pic>
        <p:nvPicPr>
          <p:cNvPr id="9" name="Picture 8"/>
          <p:cNvPicPr>
            <a:picLocks noChangeAspect="1"/>
          </p:cNvPicPr>
          <p:nvPr/>
        </p:nvPicPr>
        <p:blipFill rotWithShape="1">
          <a:blip r:embed="rId9">
            <a:extLst>
              <a:ext uri="{BEBA8EAE-BF5A-486C-A8C5-ECC9F3942E4B}">
                <a14:imgProps xmlns:a14="http://schemas.microsoft.com/office/drawing/2010/main">
                  <a14:imgLayer r:embed="rId10">
                    <a14:imgEffect>
                      <a14:backgroundRemoval t="5161" b="90000" l="9778" r="89778">
                        <a14:foregroundMark x1="68889" y1="24516" x2="63111" y2="26129"/>
                        <a14:foregroundMark x1="55111" y1="7097" x2="45778" y2="7097"/>
                        <a14:foregroundMark x1="58222" y1="5161" x2="52889" y2="5806"/>
                        <a14:foregroundMark x1="63556" y1="7097" x2="62222" y2="8387"/>
                        <a14:foregroundMark x1="63556" y1="63226" x2="63556" y2="63226"/>
                        <a14:foregroundMark x1="63111" y1="70645" x2="60444" y2="71613"/>
                        <a14:foregroundMark x1="67556" y1="72581" x2="62667" y2="74516"/>
                        <a14:foregroundMark x1="28000" y1="51613" x2="25333" y2="56452"/>
                        <a14:foregroundMark x1="19556" y1="58065" x2="30667" y2="58710"/>
                        <a14:foregroundMark x1="18667" y1="61613" x2="10667" y2="62903"/>
                        <a14:foregroundMark x1="67111" y1="60645" x2="69333" y2="61935"/>
                      </a14:backgroundRemoval>
                    </a14:imgEffect>
                  </a14:imgLayer>
                </a14:imgProps>
              </a:ext>
            </a:extLst>
          </a:blip>
          <a:srcRect l="10959" b="37960"/>
          <a:stretch/>
        </p:blipFill>
        <p:spPr>
          <a:xfrm flipH="1">
            <a:off x="6084168" y="907126"/>
            <a:ext cx="1944216" cy="1866428"/>
          </a:xfrm>
          <a:prstGeom prst="rect">
            <a:avLst/>
          </a:prstGeom>
        </p:spPr>
      </p:pic>
      <p:sp>
        <p:nvSpPr>
          <p:cNvPr id="10" name="Rectangle 9"/>
          <p:cNvSpPr/>
          <p:nvPr/>
        </p:nvSpPr>
        <p:spPr>
          <a:xfrm>
            <a:off x="467545" y="5301208"/>
            <a:ext cx="4555926" cy="1107996"/>
          </a:xfrm>
          <a:prstGeom prst="rect">
            <a:avLst/>
          </a:prstGeom>
        </p:spPr>
        <p:txBody>
          <a:bodyPr wrap="square">
            <a:spAutoFit/>
          </a:bodyPr>
          <a:lstStyle/>
          <a:p>
            <a:r>
              <a:rPr lang="en-US" i="0" dirty="0" smtClean="0">
                <a:effectLst>
                  <a:glow rad="101600">
                    <a:schemeClr val="tx1">
                      <a:alpha val="75000"/>
                    </a:schemeClr>
                  </a:glow>
                </a:effectLst>
              </a:rPr>
              <a:t>“</a:t>
            </a:r>
            <a:r>
              <a:rPr lang="en-US" i="0" dirty="0">
                <a:effectLst>
                  <a:glow rad="101600">
                    <a:schemeClr val="tx1">
                      <a:alpha val="75000"/>
                    </a:schemeClr>
                  </a:glow>
                </a:effectLst>
              </a:rPr>
              <a:t>perception, action, and cognition are grounded in social </a:t>
            </a:r>
            <a:r>
              <a:rPr lang="en-US" i="0" dirty="0" smtClean="0">
                <a:effectLst>
                  <a:glow rad="101600">
                    <a:schemeClr val="tx1">
                      <a:alpha val="75000"/>
                    </a:schemeClr>
                  </a:glow>
                </a:effectLst>
              </a:rPr>
              <a:t>interaction”</a:t>
            </a:r>
          </a:p>
          <a:p>
            <a:pPr algn="r"/>
            <a:r>
              <a:rPr lang="en-US" i="0" dirty="0" smtClean="0">
                <a:effectLst>
                  <a:glow rad="101600">
                    <a:schemeClr val="tx1">
                      <a:alpha val="75000"/>
                    </a:schemeClr>
                  </a:glow>
                </a:effectLst>
              </a:rPr>
              <a:t>(</a:t>
            </a:r>
            <a:r>
              <a:rPr lang="en-US" i="0" dirty="0" err="1" smtClean="0">
                <a:effectLst>
                  <a:glow rad="101600">
                    <a:schemeClr val="tx1">
                      <a:alpha val="75000"/>
                    </a:schemeClr>
                  </a:glow>
                </a:effectLst>
              </a:rPr>
              <a:t>Sebanz</a:t>
            </a:r>
            <a:r>
              <a:rPr lang="en-US" i="0" dirty="0" smtClean="0">
                <a:effectLst>
                  <a:glow rad="101600">
                    <a:schemeClr val="tx1">
                      <a:alpha val="75000"/>
                    </a:schemeClr>
                  </a:glow>
                </a:effectLst>
              </a:rPr>
              <a:t> &amp; </a:t>
            </a:r>
            <a:r>
              <a:rPr lang="en-US" i="0" dirty="0" err="1" smtClean="0">
                <a:effectLst>
                  <a:glow rad="101600">
                    <a:schemeClr val="tx1">
                      <a:alpha val="75000"/>
                    </a:schemeClr>
                  </a:glow>
                </a:effectLst>
              </a:rPr>
              <a:t>Knoblich</a:t>
            </a:r>
            <a:r>
              <a:rPr lang="en-US" i="0" dirty="0" smtClean="0">
                <a:effectLst>
                  <a:glow rad="101600">
                    <a:schemeClr val="tx1">
                      <a:alpha val="75000"/>
                    </a:schemeClr>
                  </a:glow>
                </a:effectLst>
              </a:rPr>
              <a:t> 2008)</a:t>
            </a:r>
            <a:endParaRPr lang="en-US" i="0" dirty="0">
              <a:effectLst>
                <a:glow rad="101600">
                  <a:schemeClr val="tx1">
                    <a:alpha val="75000"/>
                  </a:schemeClr>
                </a:glow>
              </a:effectLst>
            </a:endParaRPr>
          </a:p>
        </p:txBody>
      </p:sp>
      <p:pic>
        <p:nvPicPr>
          <p:cNvPr id="14" name="Picture 13" descr="moll.jpg"/>
          <p:cNvPicPr>
            <a:picLocks noChangeAspect="1"/>
          </p:cNvPicPr>
          <p:nvPr/>
        </p:nvPicPr>
        <p:blipFill rotWithShape="1">
          <a:blip r:embed="rId11">
            <a:grayscl/>
            <a:extLst>
              <a:ext uri="{BEBA8EAE-BF5A-486C-A8C5-ECC9F3942E4B}">
                <a14:imgProps xmlns:a14="http://schemas.microsoft.com/office/drawing/2010/main">
                  <a14:imgLayer r:embed="rId12">
                    <a14:imgEffect>
                      <a14:backgroundRemoval t="5000" b="99167" l="10000" r="90000">
                        <a14:foregroundMark x1="32500" y1="16667" x2="46250" y2="30833"/>
                        <a14:foregroundMark x1="43750" y1="5833" x2="43750" y2="24167"/>
                        <a14:foregroundMark x1="72500" y1="73333" x2="63125" y2="87500"/>
                        <a14:foregroundMark x1="43750" y1="82500" x2="70625" y2="82500"/>
                        <a14:foregroundMark x1="42500" y1="75833" x2="33125" y2="99167"/>
                        <a14:foregroundMark x1="12500" y1="85833" x2="10000" y2="97500"/>
                        <a14:backgroundMark x1="65000" y1="41667" x2="73125" y2="43333"/>
                        <a14:backgroundMark x1="66250" y1="52500" x2="75000" y2="52500"/>
                        <a14:backgroundMark x1="26250" y1="54167" x2="26250" y2="49167"/>
                      </a14:backgroundRemoval>
                    </a14:imgEffect>
                    <a14:imgEffect>
                      <a14:artisticGlowDiffused trans="50000" intensity="2"/>
                    </a14:imgEffect>
                    <a14:imgEffect>
                      <a14:colorTemperature colorTemp="8565"/>
                    </a14:imgEffect>
                    <a14:imgEffect>
                      <a14:brightnessContrast bright="54000" contrast="48000"/>
                    </a14:imgEffect>
                  </a14:imgLayer>
                </a14:imgProps>
              </a:ext>
              <a:ext uri="{28A0092B-C50C-407E-A947-70E740481C1C}">
                <a14:useLocalDpi xmlns:a14="http://schemas.microsoft.com/office/drawing/2010/main" val="0"/>
              </a:ext>
            </a:extLst>
          </a:blip>
          <a:srcRect r="36771" b="19556"/>
          <a:stretch/>
        </p:blipFill>
        <p:spPr>
          <a:xfrm>
            <a:off x="3779913" y="908721"/>
            <a:ext cx="1920001" cy="1832063"/>
          </a:xfrm>
          <a:prstGeom prst="rect">
            <a:avLst/>
          </a:prstGeom>
        </p:spPr>
      </p:pic>
      <p:sp>
        <p:nvSpPr>
          <p:cNvPr id="15" name="Rectangle 14"/>
          <p:cNvSpPr/>
          <p:nvPr/>
        </p:nvSpPr>
        <p:spPr>
          <a:xfrm>
            <a:off x="4285172" y="2558514"/>
            <a:ext cx="4555926" cy="1446550"/>
          </a:xfrm>
          <a:prstGeom prst="rect">
            <a:avLst/>
          </a:prstGeom>
        </p:spPr>
        <p:txBody>
          <a:bodyPr wrap="square">
            <a:spAutoFit/>
          </a:bodyPr>
          <a:lstStyle/>
          <a:p>
            <a:r>
              <a:rPr lang="en-US" i="0" dirty="0">
                <a:effectLst>
                  <a:glow rad="101600">
                    <a:schemeClr val="tx1">
                      <a:alpha val="75000"/>
                    </a:schemeClr>
                  </a:glow>
                </a:effectLst>
              </a:rPr>
              <a:t>“the unique aspects of human cognition ... were driven by, or even constituted by, social co</a:t>
            </a:r>
            <a:r>
              <a:rPr lang="en-US" i="0" dirty="0" smtClean="0">
                <a:effectLst>
                  <a:glow rad="101600">
                    <a:schemeClr val="tx1">
                      <a:alpha val="75000"/>
                    </a:schemeClr>
                  </a:glow>
                </a:effectLst>
              </a:rPr>
              <a:t>-operation”</a:t>
            </a:r>
          </a:p>
          <a:p>
            <a:pPr algn="r"/>
            <a:r>
              <a:rPr lang="en-US" i="0" dirty="0" smtClean="0">
                <a:effectLst>
                  <a:glow rad="101600">
                    <a:schemeClr val="tx1">
                      <a:alpha val="75000"/>
                    </a:schemeClr>
                  </a:glow>
                </a:effectLst>
              </a:rPr>
              <a:t>(Moll &amp; </a:t>
            </a:r>
            <a:r>
              <a:rPr lang="en-US" i="0" dirty="0" err="1" smtClean="0">
                <a:effectLst>
                  <a:glow rad="101600">
                    <a:schemeClr val="tx1">
                      <a:alpha val="75000"/>
                    </a:schemeClr>
                  </a:glow>
                </a:effectLst>
              </a:rPr>
              <a:t>Tomasello</a:t>
            </a:r>
            <a:r>
              <a:rPr lang="en-US" i="0" dirty="0" smtClean="0">
                <a:effectLst>
                  <a:glow rad="101600">
                    <a:schemeClr val="tx1">
                      <a:alpha val="75000"/>
                    </a:schemeClr>
                  </a:glow>
                </a:effectLst>
              </a:rPr>
              <a:t> 2007)</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25990017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7" descr="DSC_AA_0666cutout.JPG"/>
          <p:cNvPicPr>
            <a:picLocks noChangeAspect="1"/>
          </p:cNvPicPr>
          <p:nvPr/>
        </p:nvPicPr>
        <p:blipFill>
          <a:blip r:embed="rId2">
            <a:grayscl/>
            <a:extLst>
              <a:ext uri="{28A0092B-C50C-407E-A947-70E740481C1C}">
                <a14:useLocalDpi xmlns:a14="http://schemas.microsoft.com/office/drawing/2010/main" val="0"/>
              </a:ext>
            </a:extLst>
          </a:blip>
          <a:srcRect r="9062"/>
          <a:stretch>
            <a:fillRect/>
          </a:stretch>
        </p:blipFill>
        <p:spPr bwMode="auto">
          <a:xfrm>
            <a:off x="-36513" y="0"/>
            <a:ext cx="4157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2"/>
          <p:cNvSpPr txBox="1">
            <a:spLocks noChangeArrowheads="1"/>
          </p:cNvSpPr>
          <p:nvPr/>
        </p:nvSpPr>
        <p:spPr bwMode="auto">
          <a:xfrm>
            <a:off x="3851920" y="1844824"/>
            <a:ext cx="4896544"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alpha val="34000"/>
                    </a:schemeClr>
                  </a:glow>
                </a:effectLst>
                <a:cs typeface="Arial" charset="0"/>
              </a:rPr>
              <a:t>puzzle</a:t>
            </a:r>
          </a:p>
        </p:txBody>
      </p:sp>
      <p:sp>
        <p:nvSpPr>
          <p:cNvPr id="6" name="Text Box 2"/>
          <p:cNvSpPr txBox="1">
            <a:spLocks noChangeArrowheads="1"/>
          </p:cNvSpPr>
          <p:nvPr/>
        </p:nvSpPr>
        <p:spPr bwMode="auto">
          <a:xfrm>
            <a:off x="2555776" y="3102792"/>
            <a:ext cx="604867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tx1">
                    <a:lumMod val="50000"/>
                    <a:lumOff val="50000"/>
                  </a:schemeClr>
                </a:solidFill>
                <a:effectLst>
                  <a:glow rad="101600">
                    <a:schemeClr val="tx1">
                      <a:alpha val="75000"/>
                    </a:schemeClr>
                  </a:glow>
                </a:effectLst>
              </a:rPr>
              <a:t>What could infants, chimps and scrub-jays represent that would enable them, within limits, to track others</a:t>
            </a:r>
            <a:r>
              <a:rPr lang="en-GB" altLang="ja-JP" i="0" dirty="0" smtClean="0">
                <a:solidFill>
                  <a:schemeClr val="tx1">
                    <a:lumMod val="50000"/>
                    <a:lumOff val="50000"/>
                  </a:schemeClr>
                </a:solidFill>
                <a:effectLst>
                  <a:glow rad="101600">
                    <a:schemeClr val="tx1">
                      <a:alpha val="75000"/>
                    </a:schemeClr>
                  </a:glow>
                </a:effectLst>
              </a:rPr>
              <a:t>’</a:t>
            </a:r>
            <a:r>
              <a:rPr lang="en-GB" i="0" dirty="0" smtClean="0">
                <a:solidFill>
                  <a:schemeClr val="tx1">
                    <a:lumMod val="50000"/>
                    <a:lumOff val="50000"/>
                  </a:schemeClr>
                </a:solidFill>
                <a:effectLst>
                  <a:glow rad="101600">
                    <a:schemeClr val="tx1">
                      <a:alpha val="75000"/>
                    </a:schemeClr>
                  </a:glow>
                </a:effectLst>
              </a:rPr>
              <a:t> perceptions, knowledge, beliefs and other propositional attitudes?</a:t>
            </a:r>
            <a:r>
              <a:rPr lang="en-GB" dirty="0" smtClean="0">
                <a:solidFill>
                  <a:schemeClr val="tx1">
                    <a:lumMod val="50000"/>
                    <a:lumOff val="50000"/>
                  </a:schemeClr>
                </a:solidFill>
                <a:effectLst>
                  <a:glow rad="101600">
                    <a:schemeClr val="tx1">
                      <a:alpha val="75000"/>
                    </a:schemeClr>
                  </a:glow>
                </a:effectLst>
              </a:rPr>
              <a:t> </a:t>
            </a:r>
          </a:p>
        </p:txBody>
      </p:sp>
      <p:sp>
        <p:nvSpPr>
          <p:cNvPr id="16" name="Rectangle 15"/>
          <p:cNvSpPr/>
          <p:nvPr/>
        </p:nvSpPr>
        <p:spPr bwMode="auto">
          <a:xfrm>
            <a:off x="4932040" y="4869160"/>
            <a:ext cx="864096" cy="28803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challenge</a:t>
            </a:r>
          </a:p>
        </p:txBody>
      </p:sp>
      <p:sp>
        <p:nvSpPr>
          <p:cNvPr id="10"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Explain the emergence, in evolution or development, of full-blown theory of mind cognition.</a:t>
            </a:r>
            <a:endParaRPr lang="en-GB" dirty="0">
              <a:solidFill>
                <a:schemeClr val="accent3"/>
              </a:solidFill>
              <a:effectLst>
                <a:glow rad="101600">
                  <a:schemeClr val="tx1">
                    <a:alpha val="75000"/>
                  </a:schemeClr>
                </a:glow>
              </a:effectLst>
            </a:endParaRPr>
          </a:p>
        </p:txBody>
      </p:sp>
      <p:sp>
        <p:nvSpPr>
          <p:cNvPr id="8" name="Text Box 2"/>
          <p:cNvSpPr txBox="1">
            <a:spLocks noChangeArrowheads="1"/>
          </p:cNvSpPr>
          <p:nvPr/>
        </p:nvSpPr>
        <p:spPr bwMode="auto">
          <a:xfrm>
            <a:off x="2555776" y="423138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11" name="Text Box 2"/>
          <p:cNvSpPr txBox="1">
            <a:spLocks noChangeArrowheads="1"/>
          </p:cNvSpPr>
          <p:nvPr/>
        </p:nvSpPr>
        <p:spPr bwMode="auto">
          <a:xfrm>
            <a:off x="1619672" y="5489356"/>
            <a:ext cx="727280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existence of abilities to engage in joint action partially </a:t>
            </a:r>
            <a:r>
              <a:rPr lang="en-GB" i="0" dirty="0" smtClean="0">
                <a:effectLst>
                  <a:glow rad="101600">
                    <a:schemeClr val="tx1">
                      <a:alpha val="75000"/>
                    </a:schemeClr>
                  </a:glow>
                </a:effectLst>
              </a:rPr>
              <a:t>explains </a:t>
            </a:r>
            <a:r>
              <a:rPr lang="en-GB" i="0" dirty="0">
                <a:effectLst>
                  <a:glow rad="101600">
                    <a:schemeClr val="tx1">
                      <a:alpha val="75000"/>
                    </a:schemeClr>
                  </a:glow>
                </a:effectLst>
              </a:rPr>
              <a:t>how </a:t>
            </a:r>
            <a:r>
              <a:rPr lang="en-GB" i="0" dirty="0" smtClean="0">
                <a:effectLst>
                  <a:glow rad="101600">
                    <a:schemeClr val="tx1">
                      <a:alpha val="75000"/>
                    </a:schemeClr>
                  </a:glow>
                </a:effectLst>
              </a:rPr>
              <a:t>full-blown theory of mind cognition emerges </a:t>
            </a:r>
            <a:r>
              <a:rPr lang="en-GB" i="0" dirty="0">
                <a:effectLst>
                  <a:glow rad="101600">
                    <a:schemeClr val="tx1">
                      <a:alpha val="75000"/>
                    </a:schemeClr>
                  </a:glow>
                </a:effectLst>
              </a:rPr>
              <a:t>in </a:t>
            </a:r>
            <a:r>
              <a:rPr lang="en-GB" i="0" dirty="0" smtClean="0">
                <a:effectLst>
                  <a:glow rad="101600">
                    <a:schemeClr val="tx1">
                      <a:alpha val="75000"/>
                    </a:schemeClr>
                  </a:glow>
                </a:effectLst>
              </a:rPr>
              <a:t>evolution </a:t>
            </a:r>
            <a:r>
              <a:rPr lang="en-GB" i="0" dirty="0">
                <a:effectLst>
                  <a:glow rad="101600">
                    <a:schemeClr val="tx1">
                      <a:alpha val="75000"/>
                    </a:schemeClr>
                  </a:glow>
                </a:effectLst>
              </a:rPr>
              <a:t>or development (or both)</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37796100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7" descr="DSC_AA_0666cutout.JPG"/>
          <p:cNvPicPr>
            <a:picLocks noChangeAspect="1"/>
          </p:cNvPicPr>
          <p:nvPr/>
        </p:nvPicPr>
        <p:blipFill>
          <a:blip r:embed="rId2">
            <a:grayscl/>
            <a:extLst>
              <a:ext uri="{28A0092B-C50C-407E-A947-70E740481C1C}">
                <a14:useLocalDpi xmlns:a14="http://schemas.microsoft.com/office/drawing/2010/main" val="0"/>
              </a:ext>
            </a:extLst>
          </a:blip>
          <a:srcRect r="9062"/>
          <a:stretch>
            <a:fillRect/>
          </a:stretch>
        </p:blipFill>
        <p:spPr bwMode="auto">
          <a:xfrm>
            <a:off x="-36513" y="0"/>
            <a:ext cx="4157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2"/>
          <p:cNvSpPr txBox="1">
            <a:spLocks noChangeArrowheads="1"/>
          </p:cNvSpPr>
          <p:nvPr/>
        </p:nvSpPr>
        <p:spPr bwMode="auto">
          <a:xfrm>
            <a:off x="3851920" y="1844824"/>
            <a:ext cx="4896544"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alpha val="34000"/>
                    </a:schemeClr>
                  </a:glow>
                </a:effectLst>
                <a:cs typeface="Arial" charset="0"/>
              </a:rPr>
              <a:t>puzzle</a:t>
            </a:r>
          </a:p>
        </p:txBody>
      </p:sp>
      <p:sp>
        <p:nvSpPr>
          <p:cNvPr id="6" name="Text Box 2"/>
          <p:cNvSpPr txBox="1">
            <a:spLocks noChangeArrowheads="1"/>
          </p:cNvSpPr>
          <p:nvPr/>
        </p:nvSpPr>
        <p:spPr bwMode="auto">
          <a:xfrm>
            <a:off x="2555776" y="3102792"/>
            <a:ext cx="604867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tx1">
                    <a:lumMod val="50000"/>
                    <a:lumOff val="50000"/>
                  </a:schemeClr>
                </a:solidFill>
                <a:effectLst>
                  <a:glow rad="101600">
                    <a:schemeClr val="tx1">
                      <a:alpha val="75000"/>
                    </a:schemeClr>
                  </a:glow>
                </a:effectLst>
              </a:rPr>
              <a:t>What could infants, chimps and scrub-jays represent that would enable them, within limits, to track others</a:t>
            </a:r>
            <a:r>
              <a:rPr lang="en-GB" altLang="ja-JP" i="0" dirty="0" smtClean="0">
                <a:solidFill>
                  <a:schemeClr val="tx1">
                    <a:lumMod val="50000"/>
                    <a:lumOff val="50000"/>
                  </a:schemeClr>
                </a:solidFill>
                <a:effectLst>
                  <a:glow rad="101600">
                    <a:schemeClr val="tx1">
                      <a:alpha val="75000"/>
                    </a:schemeClr>
                  </a:glow>
                </a:effectLst>
              </a:rPr>
              <a:t>’</a:t>
            </a:r>
            <a:r>
              <a:rPr lang="en-GB" i="0" dirty="0" smtClean="0">
                <a:solidFill>
                  <a:schemeClr val="tx1">
                    <a:lumMod val="50000"/>
                    <a:lumOff val="50000"/>
                  </a:schemeClr>
                </a:solidFill>
                <a:effectLst>
                  <a:glow rad="101600">
                    <a:schemeClr val="tx1">
                      <a:alpha val="75000"/>
                    </a:schemeClr>
                  </a:glow>
                </a:effectLst>
              </a:rPr>
              <a:t> perceptions, knowledge, beliefs and other propositional attitudes?</a:t>
            </a:r>
            <a:r>
              <a:rPr lang="en-GB" dirty="0" smtClean="0">
                <a:solidFill>
                  <a:schemeClr val="tx1">
                    <a:lumMod val="50000"/>
                    <a:lumOff val="50000"/>
                  </a:schemeClr>
                </a:solidFill>
                <a:effectLst>
                  <a:glow rad="101600">
                    <a:schemeClr val="tx1">
                      <a:alpha val="75000"/>
                    </a:schemeClr>
                  </a:glow>
                </a:effectLst>
              </a:rPr>
              <a:t> </a:t>
            </a:r>
          </a:p>
        </p:txBody>
      </p:sp>
      <p:sp>
        <p:nvSpPr>
          <p:cNvPr id="9"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challenge</a:t>
            </a:r>
          </a:p>
        </p:txBody>
      </p:sp>
      <p:sp>
        <p:nvSpPr>
          <p:cNvPr id="10"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Explain the emergence, in evolution or development, of full-blown theory of mind cognition.</a:t>
            </a:r>
            <a:endParaRPr lang="en-GB" dirty="0">
              <a:solidFill>
                <a:schemeClr val="accent3"/>
              </a:solidFill>
              <a:effectLst>
                <a:glow rad="101600">
                  <a:schemeClr val="tx1">
                    <a:alpha val="75000"/>
                  </a:schemeClr>
                </a:glow>
              </a:effectLst>
            </a:endParaRPr>
          </a:p>
        </p:txBody>
      </p:sp>
      <p:sp>
        <p:nvSpPr>
          <p:cNvPr id="8" name="Text Box 2"/>
          <p:cNvSpPr txBox="1">
            <a:spLocks noChangeArrowheads="1"/>
          </p:cNvSpPr>
          <p:nvPr/>
        </p:nvSpPr>
        <p:spPr bwMode="auto">
          <a:xfrm>
            <a:off x="2555776" y="423138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12" name="Rectangle 11"/>
          <p:cNvSpPr/>
          <p:nvPr/>
        </p:nvSpPr>
        <p:spPr bwMode="auto">
          <a:xfrm>
            <a:off x="6228183" y="5517232"/>
            <a:ext cx="1477867"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1" name="Text Box 2"/>
          <p:cNvSpPr txBox="1">
            <a:spLocks noChangeArrowheads="1"/>
          </p:cNvSpPr>
          <p:nvPr/>
        </p:nvSpPr>
        <p:spPr bwMode="auto">
          <a:xfrm>
            <a:off x="1619672" y="5489356"/>
            <a:ext cx="727280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existence of abilities to engage in joint action partially </a:t>
            </a:r>
            <a:r>
              <a:rPr lang="en-GB" i="0" dirty="0" smtClean="0">
                <a:effectLst>
                  <a:glow rad="101600">
                    <a:schemeClr val="tx1">
                      <a:alpha val="75000"/>
                    </a:schemeClr>
                  </a:glow>
                </a:effectLst>
              </a:rPr>
              <a:t>explains </a:t>
            </a:r>
            <a:r>
              <a:rPr lang="en-GB" i="0" dirty="0">
                <a:effectLst>
                  <a:glow rad="101600">
                    <a:schemeClr val="tx1">
                      <a:alpha val="75000"/>
                    </a:schemeClr>
                  </a:glow>
                </a:effectLst>
              </a:rPr>
              <a:t>how </a:t>
            </a:r>
            <a:r>
              <a:rPr lang="en-GB" i="0" dirty="0" smtClean="0">
                <a:effectLst>
                  <a:glow rad="101600">
                    <a:schemeClr val="tx1">
                      <a:alpha val="75000"/>
                    </a:schemeClr>
                  </a:glow>
                </a:effectLst>
              </a:rPr>
              <a:t>full-blown theory of mind cognition emerges </a:t>
            </a:r>
            <a:r>
              <a:rPr lang="en-GB" i="0" dirty="0">
                <a:effectLst>
                  <a:glow rad="101600">
                    <a:schemeClr val="tx1">
                      <a:alpha val="75000"/>
                    </a:schemeClr>
                  </a:glow>
                </a:effectLst>
              </a:rPr>
              <a:t>in </a:t>
            </a:r>
            <a:r>
              <a:rPr lang="en-GB" i="0" dirty="0" smtClean="0">
                <a:effectLst>
                  <a:glow rad="101600">
                    <a:schemeClr val="tx1">
                      <a:alpha val="75000"/>
                    </a:schemeClr>
                  </a:glow>
                </a:effectLst>
              </a:rPr>
              <a:t>evolution </a:t>
            </a:r>
            <a:r>
              <a:rPr lang="en-GB" i="0" dirty="0">
                <a:effectLst>
                  <a:glow rad="101600">
                    <a:schemeClr val="tx1">
                      <a:alpha val="75000"/>
                    </a:schemeClr>
                  </a:glow>
                </a:effectLst>
              </a:rPr>
              <a:t>or development (or both)</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5954221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413168880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
        <p:nvSpPr>
          <p:cNvPr id="7" name="Rectangle 6"/>
          <p:cNvSpPr/>
          <p:nvPr/>
        </p:nvSpPr>
        <p:spPr>
          <a:xfrm>
            <a:off x="592139" y="476672"/>
            <a:ext cx="3979861"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t>
            </a:r>
            <a:r>
              <a:rPr lang="en-US" i="0" dirty="0" smtClean="0">
                <a:effectLst>
                  <a:glow rad="101600">
                    <a:schemeClr val="tx1">
                      <a:alpha val="75000"/>
                    </a:schemeClr>
                  </a:glow>
                </a:effectLst>
              </a:rPr>
              <a:t>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356821980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
        <p:nvSpPr>
          <p:cNvPr id="6" name="Rectangle 5"/>
          <p:cNvSpPr/>
          <p:nvPr/>
        </p:nvSpPr>
        <p:spPr bwMode="auto">
          <a:xfrm>
            <a:off x="1907704" y="1196752"/>
            <a:ext cx="230425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Rectangle 6"/>
          <p:cNvSpPr/>
          <p:nvPr/>
        </p:nvSpPr>
        <p:spPr>
          <a:xfrm>
            <a:off x="592139" y="476672"/>
            <a:ext cx="3979861"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t>
            </a:r>
            <a:r>
              <a:rPr lang="en-US" i="0" dirty="0" smtClean="0">
                <a:effectLst>
                  <a:glow rad="101600">
                    <a:schemeClr val="tx1">
                      <a:alpha val="75000"/>
                    </a:schemeClr>
                  </a:glow>
                </a:effectLst>
              </a:rPr>
              <a:t>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79956338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
        <p:nvSpPr>
          <p:cNvPr id="7" name="Rectangle 6"/>
          <p:cNvSpPr/>
          <p:nvPr/>
        </p:nvSpPr>
        <p:spPr>
          <a:xfrm>
            <a:off x="592139" y="476672"/>
            <a:ext cx="3979861"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smtClean="0">
                <a:effectLst>
                  <a:glow rad="101600">
                    <a:schemeClr val="tx1">
                      <a:alpha val="75000"/>
                    </a:schemeClr>
                  </a:glow>
                </a:effectLst>
              </a:rPr>
              <a:t>Joint </a:t>
            </a:r>
            <a:r>
              <a:rPr lang="en-US" i="0" dirty="0" smtClean="0">
                <a:effectLst>
                  <a:glow rad="101600">
                    <a:schemeClr val="tx1">
                      <a:alpha val="75000"/>
                    </a:schemeClr>
                  </a:glow>
                </a:effectLst>
              </a:rPr>
              <a:t>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213082886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468313" y="404814"/>
            <a:ext cx="3816350" cy="635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dirty="0">
                <a:effectLst>
                  <a:glow rad="101600">
                    <a:schemeClr val="tx1">
                      <a:alpha val="75000"/>
                    </a:schemeClr>
                  </a:glow>
                </a:effectLst>
              </a:rPr>
              <a:t>Theory of mind </a:t>
            </a:r>
            <a:r>
              <a:rPr lang="en-GB" dirty="0">
                <a:effectLst>
                  <a:glow rad="101600">
                    <a:schemeClr val="tx1">
                      <a:alpha val="75000"/>
                    </a:schemeClr>
                  </a:glow>
                </a:effectLst>
              </a:rPr>
              <a:t>abilities </a:t>
            </a:r>
            <a:r>
              <a:rPr lang="en-GB" i="0" dirty="0">
                <a:effectLst>
                  <a:glow rad="101600">
                    <a:schemeClr val="tx1">
                      <a:alpha val="75000"/>
                    </a:schemeClr>
                  </a:glow>
                </a:effectLst>
              </a:rPr>
              <a:t>are widespread</a:t>
            </a:r>
            <a:endParaRPr lang="en-GB" dirty="0">
              <a:effectLst>
                <a:glow rad="101600">
                  <a:schemeClr val="tx1">
                    <a:alpha val="75000"/>
                  </a:schemeClr>
                </a:glow>
              </a:effectLst>
            </a:endParaRPr>
          </a:p>
          <a:p>
            <a:pPr eaLnBrk="1" hangingPunct="1"/>
            <a:endParaRPr lang="en-GB" i="0" dirty="0">
              <a:effectLst>
                <a:glow rad="101600">
                  <a:schemeClr val="tx1">
                    <a:alpha val="75000"/>
                  </a:schemeClr>
                </a:glow>
              </a:effectLst>
            </a:endParaRPr>
          </a:p>
          <a:p>
            <a:pPr eaLnBrk="1" hangingPunct="1">
              <a:spcBef>
                <a:spcPct val="50000"/>
              </a:spcBef>
            </a:pPr>
            <a:r>
              <a:rPr lang="en-GB" b="1" i="0" dirty="0">
                <a:effectLst>
                  <a:glow rad="101600">
                    <a:schemeClr val="tx1">
                      <a:alpha val="75000"/>
                    </a:schemeClr>
                  </a:glow>
                </a:effectLst>
              </a:rPr>
              <a:t>18-month-olds</a:t>
            </a:r>
            <a:r>
              <a:rPr lang="en-GB" i="0" dirty="0">
                <a:effectLst>
                  <a:glow rad="101600">
                    <a:schemeClr val="tx1">
                      <a:alpha val="75000"/>
                    </a:schemeClr>
                  </a:glow>
                </a:effectLst>
              </a:rPr>
              <a:t> point to inform, and predict actions based on false beliefs</a:t>
            </a:r>
          </a:p>
          <a:p>
            <a:pPr eaLnBrk="1" hangingPunct="1"/>
            <a:endParaRPr lang="en-GB" i="0" dirty="0">
              <a:effectLst>
                <a:glow rad="101600">
                  <a:schemeClr val="tx1">
                    <a:alpha val="75000"/>
                  </a:schemeClr>
                </a:glow>
              </a:effectLst>
            </a:endParaRPr>
          </a:p>
          <a:p>
            <a:pPr eaLnBrk="1" hangingPunct="1">
              <a:spcBef>
                <a:spcPct val="50000"/>
              </a:spcBef>
            </a:pPr>
            <a:r>
              <a:rPr lang="en-GB" b="1" i="0" dirty="0">
                <a:effectLst>
                  <a:glow rad="101600">
                    <a:schemeClr val="tx1">
                      <a:alpha val="75000"/>
                    </a:schemeClr>
                  </a:glow>
                </a:effectLst>
              </a:rPr>
              <a:t>Scrub-jays </a:t>
            </a:r>
            <a:r>
              <a:rPr lang="en-GB" i="0" dirty="0">
                <a:effectLst>
                  <a:glow rad="101600">
                    <a:schemeClr val="tx1">
                      <a:alpha val="75000"/>
                    </a:schemeClr>
                  </a:glow>
                </a:effectLst>
              </a:rPr>
              <a:t>selectively re-cache their food in ways that deprive competitors of knowledge of its location </a:t>
            </a:r>
          </a:p>
          <a:p>
            <a:pPr eaLnBrk="1" hangingPunct="1"/>
            <a:endParaRPr lang="en-GB" i="0" dirty="0">
              <a:effectLst>
                <a:glow rad="101600">
                  <a:schemeClr val="tx1">
                    <a:alpha val="75000"/>
                  </a:schemeClr>
                </a:glow>
              </a:effectLst>
            </a:endParaRPr>
          </a:p>
          <a:p>
            <a:pPr eaLnBrk="1" hangingPunct="1">
              <a:spcBef>
                <a:spcPct val="50000"/>
              </a:spcBef>
            </a:pPr>
            <a:r>
              <a:rPr lang="en-GB" b="1" i="0" dirty="0">
                <a:effectLst>
                  <a:glow rad="101600">
                    <a:schemeClr val="tx1">
                      <a:alpha val="75000"/>
                    </a:schemeClr>
                  </a:glow>
                </a:effectLst>
              </a:rPr>
              <a:t>Chimpanzees</a:t>
            </a:r>
            <a:r>
              <a:rPr lang="en-GB" i="0" dirty="0">
                <a:effectLst>
                  <a:glow rad="101600">
                    <a:schemeClr val="tx1">
                      <a:alpha val="75000"/>
                    </a:schemeClr>
                  </a:glow>
                </a:effectLst>
              </a:rPr>
              <a:t> conceal their approach  from a competitor</a:t>
            </a:r>
            <a:r>
              <a:rPr lang="ja-JP" altLang="en-GB" i="0" dirty="0">
                <a:effectLst>
                  <a:glow rad="101600">
                    <a:schemeClr val="tx1">
                      <a:alpha val="75000"/>
                    </a:schemeClr>
                  </a:glow>
                </a:effectLst>
              </a:rPr>
              <a:t>’</a:t>
            </a:r>
            <a:r>
              <a:rPr lang="en-GB" i="0" dirty="0">
                <a:effectLst>
                  <a:glow rad="101600">
                    <a:schemeClr val="tx1">
                      <a:alpha val="75000"/>
                    </a:schemeClr>
                  </a:glow>
                </a:effectLst>
              </a:rPr>
              <a:t>s view, and act in ways that are optimal given what another has seen </a:t>
            </a:r>
          </a:p>
        </p:txBody>
      </p:sp>
      <p:sp>
        <p:nvSpPr>
          <p:cNvPr id="4" name="Text Box 3"/>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effectLst>
                  <a:glow rad="101600">
                    <a:schemeClr val="tx1">
                      <a:alpha val="75000"/>
                    </a:schemeClr>
                  </a:glow>
                </a:effectLst>
              </a:rPr>
              <a:t>(Liszkowski et al 2006)</a:t>
            </a:r>
          </a:p>
        </p:txBody>
      </p:sp>
      <p:sp>
        <p:nvSpPr>
          <p:cNvPr id="5" name="Text Box 4"/>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effectLst>
                  <a:glow rad="101600">
                    <a:schemeClr val="tx1">
                      <a:alpha val="75000"/>
                    </a:schemeClr>
                  </a:glow>
                </a:effectLst>
              </a:rPr>
              <a:t>(Onishi &amp; Baillargeon 2005; Southgate et al 2007)</a:t>
            </a:r>
          </a:p>
        </p:txBody>
      </p:sp>
      <p:sp>
        <p:nvSpPr>
          <p:cNvPr id="6" name="Text Box 5"/>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effectLst>
                  <a:glow rad="101600">
                    <a:schemeClr val="tx1">
                      <a:alpha val="75000"/>
                    </a:schemeClr>
                  </a:glow>
                </a:effectLst>
              </a:rPr>
              <a:t>(Clayton, Dally &amp; Emery 2007)</a:t>
            </a:r>
          </a:p>
        </p:txBody>
      </p:sp>
      <p:sp>
        <p:nvSpPr>
          <p:cNvPr id="7" name="Text Box 6"/>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effectLst>
                  <a:glow rad="101600">
                    <a:schemeClr val="tx1">
                      <a:alpha val="75000"/>
                    </a:schemeClr>
                  </a:glow>
                </a:effectLst>
              </a:rPr>
              <a:t>(Hare, Call &amp; Tomasello 2006)</a:t>
            </a:r>
          </a:p>
        </p:txBody>
      </p:sp>
      <p:sp>
        <p:nvSpPr>
          <p:cNvPr id="8" name="Text Box 7"/>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effectLst>
                  <a:glow rad="101600">
                    <a:schemeClr val="tx1">
                      <a:alpha val="75000"/>
                    </a:schemeClr>
                  </a:glow>
                </a:effectLst>
              </a:rPr>
              <a:t>(Hare, Call &amp; Tomasello 2001)</a:t>
            </a:r>
          </a:p>
        </p:txBody>
      </p:sp>
    </p:spTree>
    <p:extLst>
      <p:ext uri="{BB962C8B-B14F-4D97-AF65-F5344CB8AC3E}">
        <p14:creationId xmlns:p14="http://schemas.microsoft.com/office/powerpoint/2010/main" val="264389020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39553" y="764706"/>
            <a:ext cx="2808312" cy="2110455"/>
          </a:xfrm>
          <a:prstGeom prst="rect">
            <a:avLst/>
          </a:prstGeom>
        </p:spPr>
      </p:pic>
      <p:pic>
        <p:nvPicPr>
          <p:cNvPr id="3" name="Picture 2"/>
          <p:cNvPicPr>
            <a:picLocks noChangeAspect="1"/>
          </p:cNvPicPr>
          <p:nvPr/>
        </p:nvPicPr>
        <p:blipFill>
          <a:blip r:embed="rId4"/>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3071085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5" name="Text Box 7"/>
          <p:cNvSpPr txBox="1">
            <a:spLocks noChangeArrowheads="1"/>
          </p:cNvSpPr>
          <p:nvPr/>
        </p:nvSpPr>
        <p:spPr bwMode="auto">
          <a:xfrm>
            <a:off x="2628900" y="3214690"/>
            <a:ext cx="393710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i="0"/>
              <a:t>The problem of opaque means</a:t>
            </a:r>
          </a:p>
        </p:txBody>
      </p:sp>
    </p:spTree>
    <p:extLst>
      <p:ext uri="{BB962C8B-B14F-4D97-AF65-F5344CB8AC3E}">
        <p14:creationId xmlns:p14="http://schemas.microsoft.com/office/powerpoint/2010/main" val="41368386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779" name="Text Box 3"/>
          <p:cNvSpPr txBox="1">
            <a:spLocks noChangeArrowheads="1"/>
          </p:cNvSpPr>
          <p:nvPr/>
        </p:nvSpPr>
        <p:spPr bwMode="auto">
          <a:xfrm>
            <a:off x="600075" y="338140"/>
            <a:ext cx="367188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b="1" i="0"/>
              <a:t>your-goal-is-my-goal</a:t>
            </a:r>
          </a:p>
        </p:txBody>
      </p:sp>
    </p:spTree>
    <p:extLst>
      <p:ext uri="{BB962C8B-B14F-4D97-AF65-F5344CB8AC3E}">
        <p14:creationId xmlns:p14="http://schemas.microsoft.com/office/powerpoint/2010/main" val="1575369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018" name="Text Box 2"/>
          <p:cNvSpPr txBox="1">
            <a:spLocks noChangeArrowheads="1"/>
          </p:cNvSpPr>
          <p:nvPr/>
        </p:nvSpPr>
        <p:spPr bwMode="auto">
          <a:xfrm>
            <a:off x="600075" y="981075"/>
            <a:ext cx="3671888" cy="4662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i="0" dirty="0"/>
              <a:t>1. We are about to engage in some joint </a:t>
            </a:r>
            <a:r>
              <a:rPr lang="en-GB" i="0" dirty="0" smtClean="0"/>
              <a:t>action* </a:t>
            </a:r>
            <a:r>
              <a:rPr lang="en-GB" i="0" dirty="0"/>
              <a:t>or other</a:t>
            </a:r>
          </a:p>
          <a:p>
            <a:pPr>
              <a:spcBef>
                <a:spcPct val="50000"/>
              </a:spcBef>
            </a:pPr>
            <a:r>
              <a:rPr lang="en-GB" i="0" dirty="0"/>
              <a:t>2. </a:t>
            </a:r>
            <a:r>
              <a:rPr lang="en-GB" i="0" dirty="0" smtClean="0"/>
              <a:t>I am not about to change my goal.</a:t>
            </a:r>
            <a:endParaRPr lang="en-GB" i="0" dirty="0"/>
          </a:p>
          <a:p>
            <a:pPr>
              <a:spcBef>
                <a:spcPct val="50000"/>
              </a:spcBef>
            </a:pPr>
            <a:r>
              <a:rPr lang="en-GB" i="0" dirty="0" smtClean="0"/>
              <a:t>Therefore</a:t>
            </a:r>
            <a:r>
              <a:rPr lang="en-GB" i="0" dirty="0"/>
              <a:t>:</a:t>
            </a:r>
          </a:p>
          <a:p>
            <a:pPr>
              <a:spcBef>
                <a:spcPct val="50000"/>
              </a:spcBef>
            </a:pPr>
            <a:r>
              <a:rPr lang="en-GB" i="0" dirty="0" smtClean="0"/>
              <a:t>3. Your actions also will be directed to this goal.</a:t>
            </a:r>
          </a:p>
          <a:p>
            <a:pPr>
              <a:spcBef>
                <a:spcPct val="50000"/>
              </a:spcBef>
            </a:pPr>
            <a:endParaRPr lang="en-GB" i="0" dirty="0"/>
          </a:p>
          <a:p>
            <a:pPr>
              <a:spcBef>
                <a:spcPct val="50000"/>
              </a:spcBef>
            </a:pPr>
            <a:r>
              <a:rPr lang="en-GB" i="0" dirty="0" smtClean="0"/>
              <a:t>[*in at least the minimal sense associated with distributive goals]</a:t>
            </a:r>
            <a:endParaRPr lang="en-GB" i="0" dirty="0"/>
          </a:p>
        </p:txBody>
      </p:sp>
      <p:sp>
        <p:nvSpPr>
          <p:cNvPr id="854019" name="Text Box 3"/>
          <p:cNvSpPr txBox="1">
            <a:spLocks noChangeArrowheads="1"/>
          </p:cNvSpPr>
          <p:nvPr/>
        </p:nvSpPr>
        <p:spPr bwMode="auto">
          <a:xfrm>
            <a:off x="600075" y="338140"/>
            <a:ext cx="367188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b="1" i="0"/>
              <a:t>your-goal-is-my-goal</a:t>
            </a:r>
          </a:p>
        </p:txBody>
      </p:sp>
    </p:spTree>
    <p:extLst>
      <p:ext uri="{BB962C8B-B14F-4D97-AF65-F5344CB8AC3E}">
        <p14:creationId xmlns:p14="http://schemas.microsoft.com/office/powerpoint/2010/main" val="15895241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9553" y="764706"/>
            <a:ext cx="2808312" cy="2110455"/>
          </a:xfrm>
          <a:prstGeom prst="rect">
            <a:avLst/>
          </a:prstGeom>
        </p:spPr>
      </p:pic>
      <p:pic>
        <p:nvPicPr>
          <p:cNvPr id="3" name="Picture 2"/>
          <p:cNvPicPr>
            <a:picLocks noChangeAspect="1"/>
          </p:cNvPicPr>
          <p:nvPr/>
        </p:nvPicPr>
        <p:blipFill>
          <a:blip r:embed="rId3"/>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6060800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9553" y="764706"/>
            <a:ext cx="2808312" cy="2110455"/>
          </a:xfrm>
          <a:prstGeom prst="rect">
            <a:avLst/>
          </a:prstGeom>
        </p:spPr>
      </p:pic>
      <p:pic>
        <p:nvPicPr>
          <p:cNvPr id="3" name="Picture 2"/>
          <p:cNvPicPr>
            <a:picLocks noChangeAspect="1"/>
          </p:cNvPicPr>
          <p:nvPr/>
        </p:nvPicPr>
        <p:blipFill>
          <a:blip r:embed="rId3"/>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a:xfrm>
            <a:off x="467545" y="3732128"/>
            <a:ext cx="8064896" cy="1785104"/>
          </a:xfrm>
          <a:prstGeom prst="rect">
            <a:avLst/>
          </a:prstGeom>
        </p:spPr>
        <p:txBody>
          <a:bodyPr wrap="square">
            <a:spAutoFit/>
          </a:bodyPr>
          <a:lstStyle/>
          <a:p>
            <a:r>
              <a:rPr lang="en-US" i="0" dirty="0" smtClean="0">
                <a:effectLst>
                  <a:glow rad="101600">
                    <a:schemeClr val="tx1">
                      <a:alpha val="75000"/>
                    </a:schemeClr>
                  </a:glow>
                </a:effectLst>
              </a:rPr>
              <a:t>“to </a:t>
            </a:r>
            <a:r>
              <a:rPr lang="en-US" i="0" dirty="0">
                <a:effectLst>
                  <a:glow rad="101600">
                    <a:schemeClr val="tx1">
                      <a:alpha val="75000"/>
                    </a:schemeClr>
                  </a:glow>
                </a:effectLst>
              </a:rPr>
              <a:t>understand pointing, the subject needs to understand more than the individual goal-directed </a:t>
            </a:r>
            <a:r>
              <a:rPr lang="en-US" i="0" dirty="0" err="1">
                <a:effectLst>
                  <a:glow rad="101600">
                    <a:schemeClr val="tx1">
                      <a:alpha val="75000"/>
                    </a:schemeClr>
                  </a:glow>
                </a:effectLst>
              </a:rPr>
              <a:t>behaviour</a:t>
            </a:r>
            <a:r>
              <a:rPr lang="en-US" i="0" dirty="0">
                <a:effectLst>
                  <a:glow rad="101600">
                    <a:schemeClr val="tx1">
                      <a:alpha val="75000"/>
                    </a:schemeClr>
                  </a:glow>
                </a:effectLst>
              </a:rPr>
              <a:t>. She needs to understand </a:t>
            </a:r>
            <a:r>
              <a:rPr lang="en-US" i="0" dirty="0" smtClean="0">
                <a:effectLst>
                  <a:glow rad="101600">
                    <a:schemeClr val="tx1">
                      <a:alpha val="75000"/>
                    </a:schemeClr>
                  </a:glow>
                </a:effectLst>
              </a:rPr>
              <a:t>that ... </a:t>
            </a:r>
            <a:r>
              <a:rPr lang="en-US" i="0" dirty="0">
                <a:effectLst>
                  <a:glow rad="101600">
                    <a:schemeClr val="tx1">
                      <a:alpha val="75000"/>
                    </a:schemeClr>
                  </a:glow>
                </a:effectLst>
              </a:rPr>
              <a:t>the other attempts to communicate to her </a:t>
            </a:r>
            <a:r>
              <a:rPr lang="en-US" i="0" dirty="0" smtClean="0">
                <a:effectLst>
                  <a:glow rad="101600">
                    <a:schemeClr val="tx1">
                      <a:alpha val="75000"/>
                    </a:schemeClr>
                  </a:glow>
                </a:effectLst>
              </a:rPr>
              <a:t>...  </a:t>
            </a:r>
            <a:r>
              <a:rPr lang="en-US" i="0" dirty="0">
                <a:effectLst>
                  <a:glow rad="101600">
                    <a:schemeClr val="tx1">
                      <a:alpha val="75000"/>
                    </a:schemeClr>
                  </a:glow>
                </a:effectLst>
              </a:rPr>
              <a:t>and </a:t>
            </a:r>
            <a:r>
              <a:rPr lang="en-US" i="0" dirty="0" smtClean="0">
                <a:effectLst>
                  <a:glow rad="101600">
                    <a:schemeClr val="tx1">
                      <a:alpha val="75000"/>
                    </a:schemeClr>
                  </a:glow>
                </a:effectLst>
              </a:rPr>
              <a:t>... the </a:t>
            </a:r>
            <a:r>
              <a:rPr lang="en-US" i="0" dirty="0">
                <a:effectLst>
                  <a:glow rad="101600">
                    <a:schemeClr val="tx1">
                      <a:alpha val="75000"/>
                    </a:schemeClr>
                  </a:glow>
                </a:effectLst>
              </a:rPr>
              <a:t>communicative intention behind the </a:t>
            </a:r>
            <a:r>
              <a:rPr lang="en-US" i="0" dirty="0" smtClean="0">
                <a:effectLst>
                  <a:glow rad="101600">
                    <a:schemeClr val="tx1">
                      <a:alpha val="75000"/>
                    </a:schemeClr>
                  </a:glow>
                </a:effectLst>
              </a:rPr>
              <a:t>gesture” </a:t>
            </a:r>
          </a:p>
          <a:p>
            <a:pPr algn="r"/>
            <a:r>
              <a:rPr lang="en-US" i="0" dirty="0" smtClean="0">
                <a:effectLst>
                  <a:glow rad="101600">
                    <a:schemeClr val="tx1">
                      <a:alpha val="75000"/>
                    </a:schemeClr>
                  </a:glow>
                </a:effectLst>
              </a:rPr>
              <a:t>(Moll &amp; </a:t>
            </a:r>
            <a:r>
              <a:rPr lang="en-US" i="0" dirty="0" err="1" smtClean="0">
                <a:effectLst>
                  <a:glow rad="101600">
                    <a:schemeClr val="tx1">
                      <a:alpha val="75000"/>
                    </a:schemeClr>
                  </a:glow>
                </a:effectLst>
              </a:rPr>
              <a:t>Tomsello</a:t>
            </a:r>
            <a:r>
              <a:rPr lang="en-US" i="0" dirty="0" smtClean="0">
                <a:effectLst>
                  <a:glow rad="101600">
                    <a:schemeClr val="tx1">
                      <a:alpha val="75000"/>
                    </a:schemeClr>
                  </a:glow>
                </a:effectLst>
              </a:rPr>
              <a:t> 2007)</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37445035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728670" y="4797152"/>
            <a:ext cx="3096344"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p:cNvPicPr>
            <a:picLocks noChangeAspect="1"/>
          </p:cNvPicPr>
          <p:nvPr/>
        </p:nvPicPr>
        <p:blipFill>
          <a:blip r:embed="rId2"/>
          <a:stretch>
            <a:fillRect/>
          </a:stretch>
        </p:blipFill>
        <p:spPr>
          <a:xfrm>
            <a:off x="539553" y="764706"/>
            <a:ext cx="2808312" cy="2110455"/>
          </a:xfrm>
          <a:prstGeom prst="rect">
            <a:avLst/>
          </a:prstGeom>
        </p:spPr>
      </p:pic>
      <p:pic>
        <p:nvPicPr>
          <p:cNvPr id="3" name="Picture 2"/>
          <p:cNvPicPr>
            <a:picLocks noChangeAspect="1"/>
          </p:cNvPicPr>
          <p:nvPr/>
        </p:nvPicPr>
        <p:blipFill>
          <a:blip r:embed="rId3"/>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a:xfrm>
            <a:off x="467545" y="3732128"/>
            <a:ext cx="8064896" cy="1785104"/>
          </a:xfrm>
          <a:prstGeom prst="rect">
            <a:avLst/>
          </a:prstGeom>
        </p:spPr>
        <p:txBody>
          <a:bodyPr wrap="square">
            <a:spAutoFit/>
          </a:bodyPr>
          <a:lstStyle/>
          <a:p>
            <a:r>
              <a:rPr lang="en-US" i="0" dirty="0" smtClean="0">
                <a:effectLst>
                  <a:glow rad="101600">
                    <a:schemeClr val="tx1">
                      <a:alpha val="75000"/>
                    </a:schemeClr>
                  </a:glow>
                </a:effectLst>
              </a:rPr>
              <a:t>“to </a:t>
            </a:r>
            <a:r>
              <a:rPr lang="en-US" i="0" dirty="0">
                <a:effectLst>
                  <a:glow rad="101600">
                    <a:schemeClr val="tx1">
                      <a:alpha val="75000"/>
                    </a:schemeClr>
                  </a:glow>
                </a:effectLst>
              </a:rPr>
              <a:t>understand pointing, the subject needs to understand more than the individual goal-directed </a:t>
            </a:r>
            <a:r>
              <a:rPr lang="en-US" i="0" dirty="0" err="1">
                <a:effectLst>
                  <a:glow rad="101600">
                    <a:schemeClr val="tx1">
                      <a:alpha val="75000"/>
                    </a:schemeClr>
                  </a:glow>
                </a:effectLst>
              </a:rPr>
              <a:t>behaviour</a:t>
            </a:r>
            <a:r>
              <a:rPr lang="en-US" i="0" dirty="0">
                <a:effectLst>
                  <a:glow rad="101600">
                    <a:schemeClr val="tx1">
                      <a:alpha val="75000"/>
                    </a:schemeClr>
                  </a:glow>
                </a:effectLst>
              </a:rPr>
              <a:t>. She needs to understand </a:t>
            </a:r>
            <a:r>
              <a:rPr lang="en-US" i="0" dirty="0" smtClean="0">
                <a:effectLst>
                  <a:glow rad="101600">
                    <a:schemeClr val="tx1">
                      <a:alpha val="75000"/>
                    </a:schemeClr>
                  </a:glow>
                </a:effectLst>
              </a:rPr>
              <a:t>that ... </a:t>
            </a:r>
            <a:r>
              <a:rPr lang="en-US" i="0" dirty="0">
                <a:effectLst>
                  <a:glow rad="101600">
                    <a:schemeClr val="tx1">
                      <a:alpha val="75000"/>
                    </a:schemeClr>
                  </a:glow>
                </a:effectLst>
              </a:rPr>
              <a:t>the other attempts to communicate to her </a:t>
            </a:r>
            <a:r>
              <a:rPr lang="en-US" i="0" dirty="0" smtClean="0">
                <a:effectLst>
                  <a:glow rad="101600">
                    <a:schemeClr val="tx1">
                      <a:alpha val="75000"/>
                    </a:schemeClr>
                  </a:glow>
                </a:effectLst>
              </a:rPr>
              <a:t>...  </a:t>
            </a:r>
            <a:r>
              <a:rPr lang="en-US" i="0" dirty="0">
                <a:effectLst>
                  <a:glow rad="101600">
                    <a:schemeClr val="tx1">
                      <a:alpha val="75000"/>
                    </a:schemeClr>
                  </a:glow>
                </a:effectLst>
              </a:rPr>
              <a:t>and </a:t>
            </a:r>
            <a:r>
              <a:rPr lang="en-US" i="0" dirty="0" smtClean="0">
                <a:effectLst>
                  <a:glow rad="101600">
                    <a:schemeClr val="tx1">
                      <a:alpha val="75000"/>
                    </a:schemeClr>
                  </a:glow>
                </a:effectLst>
              </a:rPr>
              <a:t>... the </a:t>
            </a:r>
            <a:r>
              <a:rPr lang="en-US" i="0" dirty="0">
                <a:effectLst>
                  <a:glow rad="101600">
                    <a:schemeClr val="tx1">
                      <a:alpha val="75000"/>
                    </a:schemeClr>
                  </a:glow>
                </a:effectLst>
              </a:rPr>
              <a:t>communicative intention behind the </a:t>
            </a:r>
            <a:r>
              <a:rPr lang="en-US" i="0" dirty="0" smtClean="0">
                <a:effectLst>
                  <a:glow rad="101600">
                    <a:schemeClr val="tx1">
                      <a:alpha val="75000"/>
                    </a:schemeClr>
                  </a:glow>
                </a:effectLst>
              </a:rPr>
              <a:t>gesture” </a:t>
            </a:r>
          </a:p>
          <a:p>
            <a:pPr algn="r"/>
            <a:r>
              <a:rPr lang="en-US" i="0" dirty="0" smtClean="0">
                <a:effectLst>
                  <a:glow rad="101600">
                    <a:schemeClr val="tx1">
                      <a:alpha val="75000"/>
                    </a:schemeClr>
                  </a:glow>
                </a:effectLst>
              </a:rPr>
              <a:t>(Moll &amp; </a:t>
            </a:r>
            <a:r>
              <a:rPr lang="en-US" i="0" dirty="0" err="1" smtClean="0">
                <a:effectLst>
                  <a:glow rad="101600">
                    <a:schemeClr val="tx1">
                      <a:alpha val="75000"/>
                    </a:schemeClr>
                  </a:glow>
                </a:effectLst>
              </a:rPr>
              <a:t>Tomsello</a:t>
            </a:r>
            <a:r>
              <a:rPr lang="en-US" i="0" dirty="0" smtClean="0">
                <a:effectLst>
                  <a:glow rad="101600">
                    <a:schemeClr val="tx1">
                      <a:alpha val="75000"/>
                    </a:schemeClr>
                  </a:glow>
                </a:effectLst>
              </a:rPr>
              <a:t> 2007)</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4416959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 y="0"/>
            <a:ext cx="9134475" cy="6858000"/>
          </a:xfrm>
          <a:prstGeom prst="rect">
            <a:avLst/>
          </a:prstGeom>
          <a:noFill/>
          <a:ln w="9525">
            <a:noFill/>
            <a:round/>
            <a:headEnd/>
            <a:tailEnd/>
          </a:ln>
          <a:effectLst/>
        </p:spPr>
      </p:pic>
      <p:sp>
        <p:nvSpPr>
          <p:cNvPr id="3" name="Text Box 2"/>
          <p:cNvSpPr txBox="1">
            <a:spLocks noChangeArrowheads="1"/>
          </p:cNvSpPr>
          <p:nvPr/>
        </p:nvSpPr>
        <p:spPr bwMode="auto">
          <a:xfrm>
            <a:off x="251521" y="836714"/>
            <a:ext cx="2448272"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joint action (ability to share goals)</a:t>
            </a:r>
            <a:endParaRPr lang="en-GB" i="0" dirty="0">
              <a:effectLst>
                <a:glow rad="101600">
                  <a:schemeClr val="tx1">
                    <a:alpha val="75000"/>
                  </a:schemeClr>
                </a:glow>
              </a:effectLst>
            </a:endParaRPr>
          </a:p>
        </p:txBody>
      </p:sp>
      <p:sp>
        <p:nvSpPr>
          <p:cNvPr id="4" name="Text Box 2"/>
          <p:cNvSpPr txBox="1">
            <a:spLocks noChangeArrowheads="1"/>
          </p:cNvSpPr>
          <p:nvPr/>
        </p:nvSpPr>
        <p:spPr bwMode="auto">
          <a:xfrm>
            <a:off x="683569" y="2227513"/>
            <a:ext cx="3107829"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scene3d>
            <a:camera prst="orthographicFront">
              <a:rot lat="0" lon="0" rev="60000"/>
            </a:camera>
            <a:lightRig rig="threePt" dir="t"/>
          </a:scene3d>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a:t>
            </a:r>
            <a:r>
              <a:rPr lang="en-GB" i="0" dirty="0" err="1" smtClean="0">
                <a:effectLst>
                  <a:glow rad="101600">
                    <a:schemeClr val="tx1">
                      <a:alpha val="75000"/>
                    </a:schemeClr>
                  </a:glow>
                </a:effectLst>
              </a:rPr>
              <a:t>mis</a:t>
            </a:r>
            <a:r>
              <a:rPr lang="en-GB" i="0" dirty="0" smtClean="0">
                <a:effectLst>
                  <a:glow rad="101600">
                    <a:schemeClr val="tx1">
                      <a:alpha val="75000"/>
                    </a:schemeClr>
                  </a:glow>
                </a:effectLst>
              </a:rPr>
              <a:t>)understanding communicative intent</a:t>
            </a:r>
            <a:endParaRPr lang="en-GB" i="0" dirty="0">
              <a:effectLst>
                <a:glow rad="101600">
                  <a:schemeClr val="tx1">
                    <a:alpha val="75000"/>
                  </a:schemeClr>
                </a:glow>
              </a:effectLst>
            </a:endParaRPr>
          </a:p>
        </p:txBody>
      </p:sp>
      <p:sp>
        <p:nvSpPr>
          <p:cNvPr id="5" name="Text Box 2"/>
          <p:cNvSpPr txBox="1">
            <a:spLocks noChangeArrowheads="1"/>
          </p:cNvSpPr>
          <p:nvPr/>
        </p:nvSpPr>
        <p:spPr bwMode="auto">
          <a:xfrm>
            <a:off x="888108" y="3595664"/>
            <a:ext cx="3107829"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communication by language</a:t>
            </a:r>
            <a:endParaRPr lang="en-GB" i="0" dirty="0">
              <a:effectLst>
                <a:glow rad="101600">
                  <a:schemeClr val="tx1">
                    <a:alpha val="75000"/>
                  </a:schemeClr>
                </a:glow>
              </a:effectLst>
            </a:endParaRPr>
          </a:p>
        </p:txBody>
      </p:sp>
      <p:sp>
        <p:nvSpPr>
          <p:cNvPr id="6" name="Text Box 2"/>
          <p:cNvSpPr txBox="1">
            <a:spLocks noChangeArrowheads="1"/>
          </p:cNvSpPr>
          <p:nvPr/>
        </p:nvSpPr>
        <p:spPr bwMode="auto">
          <a:xfrm rot="60000">
            <a:off x="816100" y="4963817"/>
            <a:ext cx="3107829"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scene3d>
            <a:camera prst="orthographicFront">
              <a:rot lat="0" lon="0" rev="0"/>
            </a:camera>
            <a:lightRig rig="threePt" dir="t"/>
          </a:scene3d>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full-blown theory of mind cognition</a:t>
            </a:r>
            <a:endParaRPr lang="en-GB" i="0" dirty="0">
              <a:effectLst>
                <a:glow rad="101600">
                  <a:schemeClr val="tx1">
                    <a:alpha val="75000"/>
                  </a:schemeClr>
                </a:glow>
              </a:effectLst>
            </a:endParaRPr>
          </a:p>
        </p:txBody>
      </p:sp>
      <p:cxnSp>
        <p:nvCxnSpPr>
          <p:cNvPr id="9" name="Straight Arrow Connector 8"/>
          <p:cNvCxnSpPr>
            <a:stCxn id="3" idx="2"/>
          </p:cNvCxnSpPr>
          <p:nvPr/>
        </p:nvCxnSpPr>
        <p:spPr bwMode="auto">
          <a:xfrm>
            <a:off x="1475656" y="1606153"/>
            <a:ext cx="720080" cy="621358"/>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11" name="Straight Arrow Connector 10"/>
          <p:cNvCxnSpPr/>
          <p:nvPr/>
        </p:nvCxnSpPr>
        <p:spPr bwMode="auto">
          <a:xfrm>
            <a:off x="2483768" y="2996954"/>
            <a:ext cx="0" cy="598711"/>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12" name="Straight Arrow Connector 11"/>
          <p:cNvCxnSpPr/>
          <p:nvPr/>
        </p:nvCxnSpPr>
        <p:spPr bwMode="auto">
          <a:xfrm>
            <a:off x="2411760" y="4365106"/>
            <a:ext cx="0" cy="598711"/>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10" name="Straight Arrow Connector 9"/>
          <p:cNvCxnSpPr>
            <a:stCxn id="14" idx="2"/>
          </p:cNvCxnSpPr>
          <p:nvPr/>
        </p:nvCxnSpPr>
        <p:spPr bwMode="auto">
          <a:xfrm flipH="1">
            <a:off x="2627785" y="2635751"/>
            <a:ext cx="2958071" cy="959912"/>
          </a:xfrm>
          <a:prstGeom prst="straightConnector1">
            <a:avLst/>
          </a:prstGeom>
          <a:solidFill>
            <a:srgbClr val="00B8FF"/>
          </a:solidFill>
          <a:ln w="3175" cap="flat" cmpd="sng" algn="ctr">
            <a:solidFill>
              <a:schemeClr val="bg1">
                <a:lumMod val="65000"/>
              </a:schemeClr>
            </a:solidFill>
            <a:prstDash val="solid"/>
            <a:round/>
            <a:headEnd type="none" w="med" len="med"/>
            <a:tailEnd type="arrow"/>
          </a:ln>
          <a:effectLst>
            <a:glow rad="101600">
              <a:schemeClr val="bg1">
                <a:lumMod val="65000"/>
                <a:alpha val="34000"/>
              </a:schemeClr>
            </a:glow>
          </a:effectLst>
        </p:spPr>
      </p:cxnSp>
      <p:cxnSp>
        <p:nvCxnSpPr>
          <p:cNvPr id="13" name="Straight Arrow Connector 12"/>
          <p:cNvCxnSpPr>
            <a:stCxn id="16" idx="2"/>
          </p:cNvCxnSpPr>
          <p:nvPr/>
        </p:nvCxnSpPr>
        <p:spPr bwMode="auto">
          <a:xfrm flipH="1">
            <a:off x="2627785" y="4435951"/>
            <a:ext cx="2742047" cy="527864"/>
          </a:xfrm>
          <a:prstGeom prst="straightConnector1">
            <a:avLst/>
          </a:prstGeom>
          <a:solidFill>
            <a:srgbClr val="00B8FF"/>
          </a:solidFill>
          <a:ln w="3175" cap="flat" cmpd="sng" algn="ctr">
            <a:solidFill>
              <a:schemeClr val="bg1">
                <a:lumMod val="65000"/>
              </a:schemeClr>
            </a:solidFill>
            <a:prstDash val="solid"/>
            <a:round/>
            <a:headEnd type="none" w="med" len="med"/>
            <a:tailEnd type="arrow"/>
          </a:ln>
          <a:effectLst>
            <a:glow rad="101600">
              <a:schemeClr val="bg1">
                <a:lumMod val="65000"/>
                <a:alpha val="34000"/>
              </a:schemeClr>
            </a:glow>
          </a:effectLst>
        </p:spPr>
      </p:cxnSp>
      <p:sp>
        <p:nvSpPr>
          <p:cNvPr id="14" name="Text Box 2"/>
          <p:cNvSpPr txBox="1">
            <a:spLocks noChangeArrowheads="1"/>
          </p:cNvSpPr>
          <p:nvPr/>
        </p:nvSpPr>
        <p:spPr bwMode="auto">
          <a:xfrm>
            <a:off x="4499993" y="2204866"/>
            <a:ext cx="2171725" cy="430887"/>
          </a:xfrm>
          <a:prstGeom prst="rect">
            <a:avLst/>
          </a:prstGeom>
          <a:noFill/>
          <a:ln w="3175" cmpd="sng">
            <a:solidFill>
              <a:schemeClr val="bg1">
                <a:lumMod val="65000"/>
              </a:schemeClr>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solidFill>
                  <a:schemeClr val="bg1">
                    <a:lumMod val="75000"/>
                  </a:schemeClr>
                </a:solidFill>
                <a:effectLst>
                  <a:glow rad="101600">
                    <a:schemeClr val="tx1">
                      <a:alpha val="75000"/>
                    </a:schemeClr>
                  </a:glow>
                </a:effectLst>
              </a:rPr>
              <a:t>other stuff</a:t>
            </a:r>
            <a:endParaRPr lang="en-GB" i="0" dirty="0">
              <a:solidFill>
                <a:schemeClr val="bg1">
                  <a:lumMod val="75000"/>
                </a:schemeClr>
              </a:solidFill>
              <a:effectLst>
                <a:glow rad="101600">
                  <a:schemeClr val="tx1">
                    <a:alpha val="75000"/>
                  </a:schemeClr>
                </a:glow>
              </a:effectLst>
            </a:endParaRPr>
          </a:p>
        </p:txBody>
      </p:sp>
      <p:sp>
        <p:nvSpPr>
          <p:cNvPr id="16" name="Text Box 2"/>
          <p:cNvSpPr txBox="1">
            <a:spLocks noChangeArrowheads="1"/>
          </p:cNvSpPr>
          <p:nvPr/>
        </p:nvSpPr>
        <p:spPr bwMode="auto">
          <a:xfrm>
            <a:off x="4283969" y="4005066"/>
            <a:ext cx="2171725" cy="430887"/>
          </a:xfrm>
          <a:prstGeom prst="rect">
            <a:avLst/>
          </a:prstGeom>
          <a:noFill/>
          <a:ln w="3175" cmpd="sng">
            <a:solidFill>
              <a:schemeClr val="bg1">
                <a:lumMod val="65000"/>
              </a:schemeClr>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solidFill>
                  <a:schemeClr val="bg1">
                    <a:lumMod val="75000"/>
                  </a:schemeClr>
                </a:solidFill>
                <a:effectLst>
                  <a:glow rad="101600">
                    <a:schemeClr val="tx1">
                      <a:alpha val="75000"/>
                    </a:schemeClr>
                  </a:glow>
                </a:effectLst>
              </a:rPr>
              <a:t>other stuff</a:t>
            </a:r>
            <a:endParaRPr lang="en-GB" i="0" dirty="0">
              <a:solidFill>
                <a:schemeClr val="bg1">
                  <a:lumMod val="75000"/>
                </a:schemeClr>
              </a:solidFill>
              <a:effectLst>
                <a:glow rad="101600">
                  <a:schemeClr val="tx1">
                    <a:alpha val="75000"/>
                  </a:schemeClr>
                </a:glow>
              </a:effectLst>
            </a:endParaRPr>
          </a:p>
        </p:txBody>
      </p:sp>
      <p:sp>
        <p:nvSpPr>
          <p:cNvPr id="18" name="Text Box 2"/>
          <p:cNvSpPr txBox="1">
            <a:spLocks noChangeArrowheads="1"/>
          </p:cNvSpPr>
          <p:nvPr/>
        </p:nvSpPr>
        <p:spPr bwMode="auto">
          <a:xfrm>
            <a:off x="2627784" y="692698"/>
            <a:ext cx="3024336"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minimal theory of </a:t>
            </a:r>
            <a:br>
              <a:rPr lang="en-GB" i="0" dirty="0" smtClean="0">
                <a:effectLst>
                  <a:glow rad="101600">
                    <a:schemeClr val="tx1">
                      <a:alpha val="75000"/>
                    </a:schemeClr>
                  </a:glow>
                </a:effectLst>
              </a:rPr>
            </a:br>
            <a:r>
              <a:rPr lang="en-GB" i="0" dirty="0" smtClean="0">
                <a:effectLst>
                  <a:glow rad="101600">
                    <a:schemeClr val="tx1">
                      <a:alpha val="75000"/>
                    </a:schemeClr>
                  </a:glow>
                </a:effectLst>
              </a:rPr>
              <a:t>mind cognition</a:t>
            </a:r>
            <a:endParaRPr lang="en-GB" i="0" dirty="0">
              <a:effectLst>
                <a:glow rad="101600">
                  <a:schemeClr val="tx1">
                    <a:alpha val="75000"/>
                  </a:schemeClr>
                </a:glow>
              </a:effectLst>
            </a:endParaRPr>
          </a:p>
        </p:txBody>
      </p:sp>
      <p:cxnSp>
        <p:nvCxnSpPr>
          <p:cNvPr id="19" name="Straight Arrow Connector 18"/>
          <p:cNvCxnSpPr>
            <a:stCxn id="18" idx="2"/>
          </p:cNvCxnSpPr>
          <p:nvPr/>
        </p:nvCxnSpPr>
        <p:spPr bwMode="auto">
          <a:xfrm flipH="1">
            <a:off x="2771800" y="1462139"/>
            <a:ext cx="1368152" cy="742727"/>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spTree>
    <p:extLst>
      <p:ext uri="{BB962C8B-B14F-4D97-AF65-F5344CB8AC3E}">
        <p14:creationId xmlns:p14="http://schemas.microsoft.com/office/powerpoint/2010/main" val="375203319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
          <p:cNvPicPr>
            <a:picLocks noChangeAspect="1" noChangeArrowheads="1"/>
          </p:cNvPicPr>
          <p:nvPr/>
        </p:nvPicPr>
        <p:blipFill>
          <a:blip r:embed="rId2" cstate="screen">
            <a:alphaModFix amt="50000"/>
            <a:extLst>
              <a:ext uri="{28A0092B-C50C-407E-A947-70E740481C1C}">
                <a14:useLocalDpi xmlns:a14="http://schemas.microsoft.com/office/drawing/2010/main"/>
              </a:ext>
            </a:extLst>
          </a:blip>
          <a:srcRect/>
          <a:stretch>
            <a:fillRect/>
          </a:stretch>
        </p:blipFill>
        <p:spPr bwMode="auto">
          <a:xfrm>
            <a:off x="1" y="0"/>
            <a:ext cx="9134475" cy="6858000"/>
          </a:xfrm>
          <a:prstGeom prst="rect">
            <a:avLst/>
          </a:prstGeom>
          <a:noFill/>
          <a:ln w="9525">
            <a:noFill/>
            <a:round/>
            <a:headEnd/>
            <a:tailEnd/>
          </a:ln>
          <a:effectLst/>
        </p:spPr>
      </p:pic>
      <p:pic>
        <p:nvPicPr>
          <p:cNvPr id="117761" name="Picture 7" descr="DSC_AA_0666cutout.JPG"/>
          <p:cNvPicPr>
            <a:picLocks noChangeAspect="1"/>
          </p:cNvPicPr>
          <p:nvPr/>
        </p:nvPicPr>
        <p:blipFill>
          <a:blip r:embed="rId3">
            <a:grayscl/>
            <a:extLst>
              <a:ext uri="{BEBA8EAE-BF5A-486C-A8C5-ECC9F3942E4B}">
                <a14:imgProps xmlns:a14="http://schemas.microsoft.com/office/drawing/2010/main">
                  <a14:imgLayer r:embed="rId4">
                    <a14:imgEffect>
                      <a14:backgroundRemoval t="7132" b="97464" l="6181" r="81775">
                        <a14:foregroundMark x1="29081" y1="7184" x2="58241" y2="9350"/>
                        <a14:foregroundMark x1="6181" y1="48336" x2="6973" y2="58267"/>
                        <a14:foregroundMark x1="19651" y1="93661" x2="61173" y2="97464"/>
                        <a14:foregroundMark x1="74960" y1="43529" x2="79556" y2="44427"/>
                      </a14:backgroundRemoval>
                    </a14:imgEffect>
                  </a14:imgLayer>
                </a14:imgProps>
              </a:ext>
              <a:ext uri="{28A0092B-C50C-407E-A947-70E740481C1C}">
                <a14:useLocalDpi xmlns:a14="http://schemas.microsoft.com/office/drawing/2010/main" val="0"/>
              </a:ext>
            </a:extLst>
          </a:blip>
          <a:srcRect r="9062"/>
          <a:stretch>
            <a:fillRect/>
          </a:stretch>
        </p:blipFill>
        <p:spPr bwMode="auto">
          <a:xfrm>
            <a:off x="-36513" y="0"/>
            <a:ext cx="4157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bwMode="auto">
          <a:xfrm>
            <a:off x="4932040" y="4869160"/>
            <a:ext cx="864096" cy="28803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challenge</a:t>
            </a:r>
          </a:p>
        </p:txBody>
      </p:sp>
      <p:sp>
        <p:nvSpPr>
          <p:cNvPr id="10"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Explain the emergence, in evolution or development, of full-blown theory of mind cognition.</a:t>
            </a:r>
            <a:endParaRPr lang="en-GB" dirty="0">
              <a:solidFill>
                <a:schemeClr val="accent3"/>
              </a:solidFill>
              <a:effectLst>
                <a:glow rad="101600">
                  <a:schemeClr val="tx1">
                    <a:alpha val="75000"/>
                  </a:schemeClr>
                </a:glow>
              </a:effectLst>
            </a:endParaRPr>
          </a:p>
        </p:txBody>
      </p:sp>
      <p:sp>
        <p:nvSpPr>
          <p:cNvPr id="8" name="Text Box 2"/>
          <p:cNvSpPr txBox="1">
            <a:spLocks noChangeArrowheads="1"/>
          </p:cNvSpPr>
          <p:nvPr/>
        </p:nvSpPr>
        <p:spPr bwMode="auto">
          <a:xfrm>
            <a:off x="2555776" y="423138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11" name="Text Box 2"/>
          <p:cNvSpPr txBox="1">
            <a:spLocks noChangeArrowheads="1"/>
          </p:cNvSpPr>
          <p:nvPr/>
        </p:nvSpPr>
        <p:spPr bwMode="auto">
          <a:xfrm>
            <a:off x="1619672" y="5489356"/>
            <a:ext cx="727280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existence of abilities to engage in joint action partially </a:t>
            </a:r>
            <a:r>
              <a:rPr lang="en-GB" i="0" dirty="0" smtClean="0">
                <a:effectLst>
                  <a:glow rad="101600">
                    <a:schemeClr val="tx1">
                      <a:alpha val="75000"/>
                    </a:schemeClr>
                  </a:glow>
                </a:effectLst>
              </a:rPr>
              <a:t>explains </a:t>
            </a:r>
            <a:r>
              <a:rPr lang="en-GB" i="0" dirty="0">
                <a:effectLst>
                  <a:glow rad="101600">
                    <a:schemeClr val="tx1">
                      <a:alpha val="75000"/>
                    </a:schemeClr>
                  </a:glow>
                </a:effectLst>
              </a:rPr>
              <a:t>how </a:t>
            </a:r>
            <a:r>
              <a:rPr lang="en-GB" i="0" dirty="0" smtClean="0">
                <a:effectLst>
                  <a:glow rad="101600">
                    <a:schemeClr val="tx1">
                      <a:alpha val="75000"/>
                    </a:schemeClr>
                  </a:glow>
                </a:effectLst>
              </a:rPr>
              <a:t>full-blown theory of mind cognition emerges </a:t>
            </a:r>
            <a:r>
              <a:rPr lang="en-GB" i="0" dirty="0">
                <a:effectLst>
                  <a:glow rad="101600">
                    <a:schemeClr val="tx1">
                      <a:alpha val="75000"/>
                    </a:schemeClr>
                  </a:glow>
                </a:effectLst>
              </a:rPr>
              <a:t>in </a:t>
            </a:r>
            <a:r>
              <a:rPr lang="en-GB" i="0" dirty="0" smtClean="0">
                <a:effectLst>
                  <a:glow rad="101600">
                    <a:schemeClr val="tx1">
                      <a:alpha val="75000"/>
                    </a:schemeClr>
                  </a:glow>
                </a:effectLst>
              </a:rPr>
              <a:t>evolution </a:t>
            </a:r>
            <a:r>
              <a:rPr lang="en-GB" i="0" dirty="0">
                <a:effectLst>
                  <a:glow rad="101600">
                    <a:schemeClr val="tx1">
                      <a:alpha val="75000"/>
                    </a:schemeClr>
                  </a:glow>
                </a:effectLst>
              </a:rPr>
              <a:t>or development (or both)</a:t>
            </a:r>
            <a:endParaRPr lang="en-GB" dirty="0">
              <a:effectLst>
                <a:glow rad="101600">
                  <a:schemeClr val="tx1">
                    <a:alpha val="75000"/>
                  </a:schemeClr>
                </a:glow>
              </a:effectLst>
            </a:endParaRPr>
          </a:p>
        </p:txBody>
      </p:sp>
      <p:sp>
        <p:nvSpPr>
          <p:cNvPr id="12" name="Text Box 2"/>
          <p:cNvSpPr txBox="1">
            <a:spLocks noChangeArrowheads="1"/>
          </p:cNvSpPr>
          <p:nvPr/>
        </p:nvSpPr>
        <p:spPr bwMode="auto">
          <a:xfrm>
            <a:off x="3851920" y="1844824"/>
            <a:ext cx="4896544"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puzzle</a:t>
            </a:r>
          </a:p>
        </p:txBody>
      </p:sp>
      <p:sp>
        <p:nvSpPr>
          <p:cNvPr id="13" name="Text Box 2"/>
          <p:cNvSpPr txBox="1">
            <a:spLocks noChangeArrowheads="1"/>
          </p:cNvSpPr>
          <p:nvPr/>
        </p:nvSpPr>
        <p:spPr bwMode="auto">
          <a:xfrm>
            <a:off x="2555776" y="3102792"/>
            <a:ext cx="604867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effectLst>
                  <a:glow rad="101600">
                    <a:schemeClr val="tx1">
                      <a:alpha val="75000"/>
                    </a:schemeClr>
                  </a:glow>
                </a:effectLst>
              </a:rPr>
              <a:t>What could infants, chimps and scrub-jays represent that would enable them, within limits, to track others</a:t>
            </a:r>
            <a:r>
              <a:rPr lang="en-GB" altLang="ja-JP" i="0" dirty="0" smtClean="0">
                <a:effectLst>
                  <a:glow rad="101600">
                    <a:schemeClr val="tx1">
                      <a:alpha val="75000"/>
                    </a:schemeClr>
                  </a:glow>
                </a:effectLst>
              </a:rPr>
              <a:t>’</a:t>
            </a:r>
            <a:r>
              <a:rPr lang="en-GB" i="0" dirty="0" smtClean="0">
                <a:effectLst>
                  <a:glow rad="101600">
                    <a:schemeClr val="tx1">
                      <a:alpha val="75000"/>
                    </a:schemeClr>
                  </a:glow>
                </a:effectLst>
              </a:rPr>
              <a:t> perceptions, knowledge, beliefs and other propositional attitudes?</a:t>
            </a:r>
            <a:r>
              <a:rPr lang="en-GB" dirty="0" smtClean="0">
                <a:effectLst>
                  <a:glow rad="101600">
                    <a:schemeClr val="tx1">
                      <a:alpha val="75000"/>
                    </a:schemeClr>
                  </a:glow>
                </a:effectLst>
              </a:rPr>
              <a:t> </a:t>
            </a:r>
          </a:p>
        </p:txBody>
      </p:sp>
    </p:spTree>
    <p:extLst>
      <p:ext uri="{BB962C8B-B14F-4D97-AF65-F5344CB8AC3E}">
        <p14:creationId xmlns:p14="http://schemas.microsoft.com/office/powerpoint/2010/main" val="9849168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 y="0"/>
            <a:ext cx="9134475" cy="6858000"/>
          </a:xfrm>
          <a:prstGeom prst="rect">
            <a:avLst/>
          </a:prstGeom>
          <a:noFill/>
          <a:ln w="9525">
            <a:noFill/>
            <a:round/>
            <a:headEnd/>
            <a:tailEnd/>
          </a:ln>
          <a:effectLst/>
        </p:spPr>
      </p:pic>
    </p:spTree>
    <p:extLst>
      <p:ext uri="{BB962C8B-B14F-4D97-AF65-F5344CB8AC3E}">
        <p14:creationId xmlns:p14="http://schemas.microsoft.com/office/powerpoint/2010/main" val="348189584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rot="-60000">
            <a:off x="2406650" y="402890"/>
            <a:ext cx="985838" cy="430887"/>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20483" name="Text Box 3"/>
          <p:cNvSpPr txBox="1">
            <a:spLocks noChangeArrowheads="1"/>
          </p:cNvSpPr>
          <p:nvPr/>
        </p:nvSpPr>
        <p:spPr bwMode="auto">
          <a:xfrm>
            <a:off x="468313" y="404814"/>
            <a:ext cx="3816350" cy="635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t>Theory of mind </a:t>
            </a:r>
            <a:r>
              <a:rPr lang="en-GB">
                <a:solidFill>
                  <a:schemeClr val="tx1"/>
                </a:solidFill>
              </a:rPr>
              <a:t>abilities</a:t>
            </a:r>
            <a:r>
              <a:rPr lang="en-GB"/>
              <a:t>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i="0"/>
              <a:t>s view, and act in ways that are optimal given what another has seen </a:t>
            </a:r>
          </a:p>
        </p:txBody>
      </p:sp>
      <p:sp>
        <p:nvSpPr>
          <p:cNvPr id="20484" name="Text Box 4"/>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(Liszkowski et al 2006)</a:t>
            </a:r>
          </a:p>
        </p:txBody>
      </p:sp>
      <p:sp>
        <p:nvSpPr>
          <p:cNvPr id="20485" name="Text Box 5"/>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(Onishi &amp; Baillargeon 2005; Southgate et al 2007)</a:t>
            </a:r>
          </a:p>
        </p:txBody>
      </p:sp>
      <p:sp>
        <p:nvSpPr>
          <p:cNvPr id="20486" name="Text Box 6"/>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(Clayton, Dally &amp; Emery 2007)</a:t>
            </a:r>
          </a:p>
        </p:txBody>
      </p:sp>
      <p:sp>
        <p:nvSpPr>
          <p:cNvPr id="20487" name="Text Box 7"/>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2006)</a:t>
            </a:r>
          </a:p>
        </p:txBody>
      </p:sp>
      <p:sp>
        <p:nvSpPr>
          <p:cNvPr id="20488" name="Text Box 8"/>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2001)</a:t>
            </a:r>
          </a:p>
        </p:txBody>
      </p:sp>
    </p:spTree>
    <p:extLst>
      <p:ext uri="{BB962C8B-B14F-4D97-AF65-F5344CB8AC3E}">
        <p14:creationId xmlns:p14="http://schemas.microsoft.com/office/powerpoint/2010/main" val="1890155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ext Box 2"/>
          <p:cNvSpPr txBox="1">
            <a:spLocks noChangeArrowheads="1"/>
          </p:cNvSpPr>
          <p:nvPr/>
        </p:nvSpPr>
        <p:spPr bwMode="auto">
          <a:xfrm>
            <a:off x="1654175" y="3214688"/>
            <a:ext cx="583406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r>
              <a:rPr lang="en-GB" i="0"/>
              <a:t>signature limits</a:t>
            </a:r>
          </a:p>
        </p:txBody>
      </p:sp>
      <p:sp>
        <p:nvSpPr>
          <p:cNvPr id="76802" name="Rectangle 9"/>
          <p:cNvSpPr>
            <a:spLocks noChangeArrowheads="1"/>
          </p:cNvSpPr>
          <p:nvPr/>
        </p:nvSpPr>
        <p:spPr bwMode="auto">
          <a:xfrm>
            <a:off x="1908175" y="4724400"/>
            <a:ext cx="1079500" cy="5048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Tree>
    <p:extLst>
      <p:ext uri="{BB962C8B-B14F-4D97-AF65-F5344CB8AC3E}">
        <p14:creationId xmlns:p14="http://schemas.microsoft.com/office/powerpoint/2010/main" val="31183581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ext Box 3"/>
          <p:cNvSpPr txBox="1">
            <a:spLocks noChangeArrowheads="1"/>
          </p:cNvSpPr>
          <p:nvPr/>
        </p:nvSpPr>
        <p:spPr bwMode="auto">
          <a:xfrm>
            <a:off x="684213" y="692150"/>
            <a:ext cx="72009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a:t>1. Charly is Samantha</a:t>
            </a:r>
          </a:p>
          <a:p>
            <a:pPr eaLnBrk="1" hangingPunct="1"/>
            <a:endParaRPr lang="en-GB" i="0"/>
          </a:p>
          <a:p>
            <a:pPr eaLnBrk="1" hangingPunct="1"/>
            <a:endParaRPr lang="en-GB" i="0"/>
          </a:p>
          <a:p>
            <a:pPr eaLnBrk="1" hangingPunct="1"/>
            <a:r>
              <a:rPr lang="en-GB" i="0"/>
              <a:t>2. </a:t>
            </a:r>
            <a:r>
              <a:rPr lang="en-US" i="0"/>
              <a:t>Mitch believes that Charly is in Baltimore</a:t>
            </a:r>
            <a:endParaRPr lang="en-GB" i="0"/>
          </a:p>
          <a:p>
            <a:pPr eaLnBrk="1" hangingPunct="1"/>
            <a:endParaRPr lang="en-GB" i="0"/>
          </a:p>
          <a:p>
            <a:pPr eaLnBrk="1" hangingPunct="1"/>
            <a:r>
              <a:rPr lang="en-GB" i="0"/>
              <a:t>3. Mitch believes that Samantha is in Baltimore</a:t>
            </a:r>
          </a:p>
          <a:p>
            <a:pPr eaLnBrk="1" hangingPunct="1"/>
            <a:endParaRPr lang="en-GB" i="0"/>
          </a:p>
          <a:p>
            <a:pPr eaLnBrk="1" hangingPunct="1"/>
            <a:r>
              <a:rPr lang="en-GB" i="0"/>
              <a:t>(1) &amp; (2) </a:t>
            </a:r>
            <a:r>
              <a:rPr lang="en-GB" i="0">
                <a:sym typeface="Symbol" charset="0"/>
              </a:rPr>
              <a:t> (3)</a:t>
            </a:r>
          </a:p>
        </p:txBody>
      </p:sp>
      <p:sp>
        <p:nvSpPr>
          <p:cNvPr id="77826" name="Line 4"/>
          <p:cNvSpPr>
            <a:spLocks noChangeShapeType="1"/>
          </p:cNvSpPr>
          <p:nvPr/>
        </p:nvSpPr>
        <p:spPr bwMode="auto">
          <a:xfrm flipH="1">
            <a:off x="1779588" y="3141663"/>
            <a:ext cx="215900" cy="2873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Tree>
    <p:extLst>
      <p:ext uri="{BB962C8B-B14F-4D97-AF65-F5344CB8AC3E}">
        <p14:creationId xmlns:p14="http://schemas.microsoft.com/office/powerpoint/2010/main" val="16068788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49" name="Picture 2"/>
          <p:cNvPicPr>
            <a:picLocks noChangeAspect="1" noChangeArrowheads="1"/>
          </p:cNvPicPr>
          <p:nvPr/>
        </p:nvPicPr>
        <p:blipFill>
          <a:blip r:embed="rId2">
            <a:extLst>
              <a:ext uri="{28A0092B-C50C-407E-A947-70E740481C1C}">
                <a14:useLocalDpi xmlns:a14="http://schemas.microsoft.com/office/drawing/2010/main" val="0"/>
              </a:ext>
            </a:extLst>
          </a:blip>
          <a:srcRect r="742" b="31786"/>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76803" name="Text Box 3"/>
          <p:cNvSpPr txBox="1">
            <a:spLocks noChangeArrowheads="1"/>
          </p:cNvSpPr>
          <p:nvPr/>
        </p:nvSpPr>
        <p:spPr bwMode="auto">
          <a:xfrm>
            <a:off x="684213" y="692150"/>
            <a:ext cx="7200900" cy="2800350"/>
          </a:xfrm>
          <a:prstGeom prst="rect">
            <a:avLst/>
          </a:prstGeom>
          <a:noFill/>
          <a:ln w="9525">
            <a:noFill/>
            <a:miter lim="800000"/>
            <a:headEnd/>
            <a:tailEnd/>
          </a:ln>
          <a:effectLst>
            <a:outerShdw blurRad="38100" dist="25400" dir="2700000" algn="br">
              <a:schemeClr val="bg1">
                <a:alpha val="78000"/>
              </a:schemeClr>
            </a:outerShdw>
          </a:effectLst>
        </p:spPr>
        <p:txBody>
          <a:bodyPr>
            <a:spAutoFit/>
          </a:bodyPr>
          <a:lstStyle/>
          <a:p>
            <a:pPr>
              <a:defRPr/>
            </a:pPr>
            <a:r>
              <a:rPr lang="en-GB" i="0" dirty="0">
                <a:solidFill>
                  <a:schemeClr val="tx1"/>
                </a:solidFill>
                <a:effectLst>
                  <a:glow rad="101600">
                    <a:schemeClr val="bg1">
                      <a:alpha val="75000"/>
                    </a:schemeClr>
                  </a:glow>
                </a:effectLst>
                <a:ea typeface="Arial" charset="0"/>
                <a:cs typeface="Arial" charset="0"/>
              </a:rPr>
              <a:t>1. </a:t>
            </a:r>
            <a:r>
              <a:rPr lang="en-GB" i="0" dirty="0" err="1">
                <a:solidFill>
                  <a:schemeClr val="tx1"/>
                </a:solidFill>
                <a:effectLst>
                  <a:glow rad="101600">
                    <a:schemeClr val="bg1">
                      <a:alpha val="75000"/>
                    </a:schemeClr>
                  </a:glow>
                </a:effectLst>
                <a:ea typeface="Arial" charset="0"/>
                <a:cs typeface="Arial" charset="0"/>
              </a:rPr>
              <a:t>Charly</a:t>
            </a:r>
            <a:r>
              <a:rPr lang="en-GB" i="0" dirty="0">
                <a:solidFill>
                  <a:schemeClr val="tx1"/>
                </a:solidFill>
                <a:effectLst>
                  <a:glow rad="101600">
                    <a:schemeClr val="bg1">
                      <a:alpha val="75000"/>
                    </a:schemeClr>
                  </a:glow>
                </a:effectLst>
                <a:ea typeface="Arial" charset="0"/>
                <a:cs typeface="Arial" charset="0"/>
              </a:rPr>
              <a:t> is Samantha</a:t>
            </a:r>
          </a:p>
          <a:p>
            <a:pPr>
              <a:defRPr/>
            </a:pPr>
            <a:endParaRPr lang="en-GB" i="0" dirty="0">
              <a:solidFill>
                <a:schemeClr val="tx1"/>
              </a:solidFill>
              <a:effectLst>
                <a:glow rad="101600">
                  <a:schemeClr val="bg1">
                    <a:alpha val="75000"/>
                  </a:schemeClr>
                </a:glow>
              </a:effectLst>
              <a:ea typeface="Arial" charset="0"/>
              <a:cs typeface="Arial" charset="0"/>
            </a:endParaRPr>
          </a:p>
          <a:p>
            <a:pPr>
              <a:defRPr/>
            </a:pPr>
            <a:endParaRPr lang="en-GB" i="0" dirty="0">
              <a:solidFill>
                <a:schemeClr val="tx1"/>
              </a:solidFill>
              <a:effectLst>
                <a:glow rad="101600">
                  <a:schemeClr val="bg1">
                    <a:alpha val="75000"/>
                  </a:schemeClr>
                </a:glow>
              </a:effectLst>
              <a:ea typeface="Arial" charset="0"/>
              <a:cs typeface="Arial" charset="0"/>
            </a:endParaRPr>
          </a:p>
          <a:p>
            <a:pPr>
              <a:defRPr/>
            </a:pPr>
            <a:r>
              <a:rPr lang="en-GB" i="0" dirty="0">
                <a:solidFill>
                  <a:schemeClr val="tx1"/>
                </a:solidFill>
                <a:effectLst>
                  <a:glow rad="101600">
                    <a:schemeClr val="bg1">
                      <a:alpha val="75000"/>
                    </a:schemeClr>
                  </a:glow>
                </a:effectLst>
                <a:ea typeface="Arial" charset="0"/>
                <a:cs typeface="Arial" charset="0"/>
              </a:rPr>
              <a:t>2. </a:t>
            </a:r>
            <a:r>
              <a:rPr lang="en-US" i="0" dirty="0">
                <a:solidFill>
                  <a:schemeClr val="tx1"/>
                </a:solidFill>
                <a:effectLst>
                  <a:glow rad="101600">
                    <a:schemeClr val="bg1">
                      <a:alpha val="75000"/>
                    </a:schemeClr>
                  </a:glow>
                </a:effectLst>
                <a:ea typeface="Arial" charset="0"/>
                <a:cs typeface="Arial" charset="0"/>
              </a:rPr>
              <a:t>Mitch believes that </a:t>
            </a:r>
            <a:r>
              <a:rPr lang="en-US" i="0" dirty="0" err="1">
                <a:solidFill>
                  <a:schemeClr val="tx1"/>
                </a:solidFill>
                <a:effectLst>
                  <a:glow rad="101600">
                    <a:schemeClr val="bg1">
                      <a:alpha val="75000"/>
                    </a:schemeClr>
                  </a:glow>
                </a:effectLst>
                <a:ea typeface="Arial" charset="0"/>
                <a:cs typeface="Arial" charset="0"/>
              </a:rPr>
              <a:t>Charly</a:t>
            </a:r>
            <a:r>
              <a:rPr lang="en-US" i="0" dirty="0">
                <a:solidFill>
                  <a:schemeClr val="tx1"/>
                </a:solidFill>
                <a:effectLst>
                  <a:glow rad="101600">
                    <a:schemeClr val="bg1">
                      <a:alpha val="75000"/>
                    </a:schemeClr>
                  </a:glow>
                </a:effectLst>
                <a:ea typeface="Arial" charset="0"/>
                <a:cs typeface="Arial" charset="0"/>
              </a:rPr>
              <a:t> is in Baltimore</a:t>
            </a:r>
            <a:endParaRPr lang="en-GB" i="0" dirty="0">
              <a:solidFill>
                <a:schemeClr val="tx1"/>
              </a:solidFill>
              <a:effectLst>
                <a:glow rad="101600">
                  <a:schemeClr val="bg1">
                    <a:alpha val="75000"/>
                  </a:schemeClr>
                </a:glow>
              </a:effectLst>
              <a:ea typeface="Arial" charset="0"/>
              <a:cs typeface="Arial" charset="0"/>
            </a:endParaRPr>
          </a:p>
          <a:p>
            <a:pPr>
              <a:defRPr/>
            </a:pPr>
            <a:endParaRPr lang="en-GB" i="0" dirty="0">
              <a:solidFill>
                <a:schemeClr val="tx1"/>
              </a:solidFill>
              <a:effectLst>
                <a:glow rad="101600">
                  <a:schemeClr val="bg1">
                    <a:alpha val="75000"/>
                  </a:schemeClr>
                </a:glow>
              </a:effectLst>
              <a:ea typeface="Arial" charset="0"/>
              <a:cs typeface="Arial" charset="0"/>
            </a:endParaRPr>
          </a:p>
          <a:p>
            <a:pPr>
              <a:defRPr/>
            </a:pPr>
            <a:r>
              <a:rPr lang="en-GB" i="0" dirty="0">
                <a:solidFill>
                  <a:schemeClr val="tx1"/>
                </a:solidFill>
                <a:effectLst>
                  <a:glow rad="101600">
                    <a:schemeClr val="bg1">
                      <a:alpha val="75000"/>
                    </a:schemeClr>
                  </a:glow>
                </a:effectLst>
                <a:ea typeface="Arial" charset="0"/>
                <a:cs typeface="Arial" charset="0"/>
              </a:rPr>
              <a:t>3. Mitch believes that Samantha is in Baltimore</a:t>
            </a:r>
          </a:p>
          <a:p>
            <a:pPr>
              <a:defRPr/>
            </a:pPr>
            <a:endParaRPr lang="en-GB" i="0" dirty="0">
              <a:solidFill>
                <a:schemeClr val="tx1"/>
              </a:solidFill>
              <a:effectLst>
                <a:glow rad="101600">
                  <a:schemeClr val="bg1">
                    <a:alpha val="75000"/>
                  </a:schemeClr>
                </a:glow>
              </a:effectLst>
              <a:ea typeface="Arial" charset="0"/>
              <a:cs typeface="Arial" charset="0"/>
            </a:endParaRPr>
          </a:p>
          <a:p>
            <a:pPr>
              <a:defRPr/>
            </a:pPr>
            <a:r>
              <a:rPr lang="en-GB" i="0" dirty="0">
                <a:solidFill>
                  <a:schemeClr val="tx1"/>
                </a:solidFill>
                <a:effectLst>
                  <a:glow rad="101600">
                    <a:schemeClr val="bg1">
                      <a:alpha val="75000"/>
                    </a:schemeClr>
                  </a:glow>
                </a:effectLst>
                <a:ea typeface="Arial" charset="0"/>
                <a:cs typeface="Arial" charset="0"/>
              </a:rPr>
              <a:t>(1) &amp; (2) </a:t>
            </a:r>
            <a:r>
              <a:rPr lang="en-GB" i="0" dirty="0" err="1">
                <a:solidFill>
                  <a:schemeClr val="tx1"/>
                </a:solidFill>
                <a:effectLst>
                  <a:glow rad="101600">
                    <a:schemeClr val="bg1">
                      <a:alpha val="75000"/>
                    </a:schemeClr>
                  </a:glow>
                </a:effectLst>
                <a:ea typeface="Arial" charset="0"/>
                <a:cs typeface="Arial" charset="0"/>
                <a:sym typeface="Symbol" charset="2"/>
              </a:rPr>
              <a:t></a:t>
            </a:r>
            <a:r>
              <a:rPr lang="en-GB" i="0" dirty="0">
                <a:solidFill>
                  <a:schemeClr val="tx1"/>
                </a:solidFill>
                <a:effectLst>
                  <a:glow rad="101600">
                    <a:schemeClr val="bg1">
                      <a:alpha val="75000"/>
                    </a:schemeClr>
                  </a:glow>
                </a:effectLst>
                <a:ea typeface="Arial" charset="0"/>
                <a:cs typeface="Arial" charset="0"/>
                <a:sym typeface="Symbol" charset="2"/>
              </a:rPr>
              <a:t> (3)</a:t>
            </a:r>
          </a:p>
        </p:txBody>
      </p:sp>
      <p:sp>
        <p:nvSpPr>
          <p:cNvPr id="78851" name="Line 4"/>
          <p:cNvSpPr>
            <a:spLocks noChangeShapeType="1"/>
          </p:cNvSpPr>
          <p:nvPr/>
        </p:nvSpPr>
        <p:spPr bwMode="auto">
          <a:xfrm flipH="1">
            <a:off x="1779588" y="3141663"/>
            <a:ext cx="215900" cy="28733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Tree>
    <p:extLst>
      <p:ext uri="{BB962C8B-B14F-4D97-AF65-F5344CB8AC3E}">
        <p14:creationId xmlns:p14="http://schemas.microsoft.com/office/powerpoint/2010/main" val="39253680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ChangeArrowheads="1"/>
          </p:cNvSpPr>
          <p:nvPr/>
        </p:nvSpPr>
        <p:spPr bwMode="auto">
          <a:xfrm>
            <a:off x="1908175" y="4724400"/>
            <a:ext cx="1079500" cy="5048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79874" name="Text Box 3"/>
          <p:cNvSpPr txBox="1">
            <a:spLocks noChangeArrowheads="1"/>
          </p:cNvSpPr>
          <p:nvPr/>
        </p:nvSpPr>
        <p:spPr bwMode="auto">
          <a:xfrm>
            <a:off x="684213" y="692150"/>
            <a:ext cx="72009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a:t>1. Charly is Samantha</a:t>
            </a:r>
          </a:p>
          <a:p>
            <a:pPr eaLnBrk="1" hangingPunct="1"/>
            <a:endParaRPr lang="en-GB" i="0"/>
          </a:p>
          <a:p>
            <a:pPr eaLnBrk="1" hangingPunct="1"/>
            <a:endParaRPr lang="en-GB" i="0"/>
          </a:p>
          <a:p>
            <a:pPr eaLnBrk="1" hangingPunct="1"/>
            <a:r>
              <a:rPr lang="en-GB" i="0"/>
              <a:t>2. </a:t>
            </a:r>
            <a:r>
              <a:rPr lang="en-US" i="0"/>
              <a:t>Mitch believes that Charly is in Baltimore</a:t>
            </a:r>
            <a:endParaRPr lang="en-GB" i="0"/>
          </a:p>
          <a:p>
            <a:pPr eaLnBrk="1" hangingPunct="1"/>
            <a:endParaRPr lang="en-GB" i="0"/>
          </a:p>
          <a:p>
            <a:pPr eaLnBrk="1" hangingPunct="1"/>
            <a:r>
              <a:rPr lang="en-GB" i="0"/>
              <a:t>3. Mitch believes that Samantha is in Baltimore</a:t>
            </a:r>
          </a:p>
          <a:p>
            <a:pPr eaLnBrk="1" hangingPunct="1"/>
            <a:endParaRPr lang="en-GB" i="0"/>
          </a:p>
          <a:p>
            <a:pPr eaLnBrk="1" hangingPunct="1"/>
            <a:r>
              <a:rPr lang="en-GB" i="0"/>
              <a:t>(1) &amp; (2) </a:t>
            </a:r>
            <a:r>
              <a:rPr lang="en-GB" i="0">
                <a:sym typeface="Symbol" charset="0"/>
              </a:rPr>
              <a:t> (3)</a:t>
            </a:r>
          </a:p>
        </p:txBody>
      </p:sp>
      <p:sp>
        <p:nvSpPr>
          <p:cNvPr id="79875" name="Line 4"/>
          <p:cNvSpPr>
            <a:spLocks noChangeShapeType="1"/>
          </p:cNvSpPr>
          <p:nvPr/>
        </p:nvSpPr>
        <p:spPr bwMode="auto">
          <a:xfrm flipH="1">
            <a:off x="1779588" y="3141663"/>
            <a:ext cx="215900" cy="2873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79876" name="Text Box 5"/>
          <p:cNvSpPr txBox="1">
            <a:spLocks noChangeArrowheads="1"/>
          </p:cNvSpPr>
          <p:nvPr/>
        </p:nvSpPr>
        <p:spPr bwMode="auto">
          <a:xfrm>
            <a:off x="684213" y="4110038"/>
            <a:ext cx="5834062"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a:t>4. Mitch registers &lt;Charly, Baltimore&gt;</a:t>
            </a:r>
          </a:p>
          <a:p>
            <a:pPr eaLnBrk="1" hangingPunct="1"/>
            <a:endParaRPr lang="en-GB" i="0"/>
          </a:p>
          <a:p>
            <a:pPr eaLnBrk="1" hangingPunct="1"/>
            <a:r>
              <a:rPr lang="en-GB" i="0"/>
              <a:t>5. Mitch registers</a:t>
            </a:r>
            <a:r>
              <a:rPr lang="en-GB"/>
              <a:t> </a:t>
            </a:r>
            <a:r>
              <a:rPr lang="en-GB" i="0"/>
              <a:t>&lt;Samantha, Baltimore&gt;</a:t>
            </a:r>
          </a:p>
          <a:p>
            <a:pPr eaLnBrk="1" hangingPunct="1"/>
            <a:endParaRPr lang="en-GB" i="0"/>
          </a:p>
          <a:p>
            <a:pPr eaLnBrk="1" hangingPunct="1"/>
            <a:r>
              <a:rPr lang="en-GB" i="0"/>
              <a:t>(1) &amp; (4) </a:t>
            </a:r>
            <a:r>
              <a:rPr lang="en-GB" i="0">
                <a:sym typeface="Symbol" charset="0"/>
              </a:rPr>
              <a:t> (5)</a:t>
            </a:r>
          </a:p>
        </p:txBody>
      </p:sp>
    </p:spTree>
    <p:extLst>
      <p:ext uri="{BB962C8B-B14F-4D97-AF65-F5344CB8AC3E}">
        <p14:creationId xmlns:p14="http://schemas.microsoft.com/office/powerpoint/2010/main" val="22369293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ext Box 6"/>
          <p:cNvSpPr txBox="1">
            <a:spLocks noChangeArrowheads="1"/>
          </p:cNvSpPr>
          <p:nvPr/>
        </p:nvSpPr>
        <p:spPr bwMode="auto">
          <a:xfrm>
            <a:off x="755650" y="2636838"/>
            <a:ext cx="2452972"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a:t>Subjects represent </a:t>
            </a:r>
            <a:br>
              <a:rPr lang="en-GB" i="0" dirty="0"/>
            </a:br>
            <a:r>
              <a:rPr lang="en-GB" i="0" dirty="0" smtClean="0"/>
              <a:t>registration only</a:t>
            </a:r>
            <a:endParaRPr lang="en-GB" i="0" dirty="0"/>
          </a:p>
          <a:p>
            <a:pPr eaLnBrk="1" hangingPunct="1"/>
            <a:endParaRPr lang="en-GB" i="0" dirty="0"/>
          </a:p>
          <a:p>
            <a:pPr eaLnBrk="1" hangingPunct="1"/>
            <a:r>
              <a:rPr lang="en-GB" i="0" dirty="0"/>
              <a:t>Subjects represent </a:t>
            </a:r>
            <a:br>
              <a:rPr lang="en-GB" i="0" dirty="0"/>
            </a:br>
            <a:r>
              <a:rPr lang="en-GB" i="0" dirty="0"/>
              <a:t>beliefs</a:t>
            </a:r>
          </a:p>
        </p:txBody>
      </p:sp>
      <p:sp>
        <p:nvSpPr>
          <p:cNvPr id="80898" name="Oval 7"/>
          <p:cNvSpPr>
            <a:spLocks noChangeArrowheads="1"/>
          </p:cNvSpPr>
          <p:nvPr/>
        </p:nvSpPr>
        <p:spPr bwMode="auto">
          <a:xfrm rot="-2100000">
            <a:off x="4089400" y="908050"/>
            <a:ext cx="2668588" cy="10398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p>
            <a:pPr algn="ctr"/>
            <a:r>
              <a:rPr lang="en-GB" i="0"/>
              <a:t>False belief </a:t>
            </a:r>
            <a:br>
              <a:rPr lang="en-GB" i="0"/>
            </a:br>
            <a:r>
              <a:rPr lang="en-GB" i="0"/>
              <a:t>about location</a:t>
            </a:r>
          </a:p>
        </p:txBody>
      </p:sp>
      <p:sp>
        <p:nvSpPr>
          <p:cNvPr id="80899" name="Oval 8"/>
          <p:cNvSpPr>
            <a:spLocks noChangeArrowheads="1"/>
          </p:cNvSpPr>
          <p:nvPr/>
        </p:nvSpPr>
        <p:spPr bwMode="auto">
          <a:xfrm rot="-2100000">
            <a:off x="6019800" y="1016000"/>
            <a:ext cx="2601913" cy="10398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p>
            <a:pPr algn="ctr"/>
            <a:r>
              <a:rPr lang="en-GB" i="0"/>
              <a:t>False belief </a:t>
            </a:r>
            <a:br>
              <a:rPr lang="en-GB" i="0"/>
            </a:br>
            <a:r>
              <a:rPr lang="en-GB" i="0"/>
              <a:t>about identity</a:t>
            </a:r>
          </a:p>
        </p:txBody>
      </p:sp>
      <p:sp>
        <p:nvSpPr>
          <p:cNvPr id="80900" name="Text Box 9"/>
          <p:cNvSpPr txBox="1">
            <a:spLocks noChangeArrowheads="1"/>
          </p:cNvSpPr>
          <p:nvPr/>
        </p:nvSpPr>
        <p:spPr bwMode="auto">
          <a:xfrm>
            <a:off x="4327525" y="2689225"/>
            <a:ext cx="703263"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a:t>pass</a:t>
            </a:r>
          </a:p>
        </p:txBody>
      </p:sp>
      <p:sp>
        <p:nvSpPr>
          <p:cNvPr id="80901" name="Text Box 10"/>
          <p:cNvSpPr txBox="1">
            <a:spLocks noChangeArrowheads="1"/>
          </p:cNvSpPr>
          <p:nvPr/>
        </p:nvSpPr>
        <p:spPr bwMode="auto">
          <a:xfrm>
            <a:off x="6578600" y="2689225"/>
            <a:ext cx="54927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a:t>fail</a:t>
            </a:r>
          </a:p>
        </p:txBody>
      </p:sp>
      <p:sp>
        <p:nvSpPr>
          <p:cNvPr id="80902" name="Text Box 11"/>
          <p:cNvSpPr txBox="1">
            <a:spLocks noChangeArrowheads="1"/>
          </p:cNvSpPr>
          <p:nvPr/>
        </p:nvSpPr>
        <p:spPr bwMode="auto">
          <a:xfrm>
            <a:off x="4354513" y="3722688"/>
            <a:ext cx="703262"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a:t>pass</a:t>
            </a:r>
          </a:p>
        </p:txBody>
      </p:sp>
      <p:sp>
        <p:nvSpPr>
          <p:cNvPr id="80903" name="Text Box 12"/>
          <p:cNvSpPr txBox="1">
            <a:spLocks noChangeArrowheads="1"/>
          </p:cNvSpPr>
          <p:nvPr/>
        </p:nvSpPr>
        <p:spPr bwMode="auto">
          <a:xfrm>
            <a:off x="6605588" y="3722688"/>
            <a:ext cx="703262"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a:t>pass</a:t>
            </a:r>
          </a:p>
        </p:txBody>
      </p:sp>
      <p:cxnSp>
        <p:nvCxnSpPr>
          <p:cNvPr id="80904" name="Straight Connector 11"/>
          <p:cNvCxnSpPr>
            <a:cxnSpLocks noChangeShapeType="1"/>
          </p:cNvCxnSpPr>
          <p:nvPr/>
        </p:nvCxnSpPr>
        <p:spPr bwMode="auto">
          <a:xfrm flipV="1">
            <a:off x="457200" y="2438400"/>
            <a:ext cx="8077200" cy="76200"/>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cxnSp>
      <p:cxnSp>
        <p:nvCxnSpPr>
          <p:cNvPr id="80905" name="Straight Connector 15"/>
          <p:cNvCxnSpPr>
            <a:cxnSpLocks noChangeShapeType="1"/>
          </p:cNvCxnSpPr>
          <p:nvPr/>
        </p:nvCxnSpPr>
        <p:spPr bwMode="auto">
          <a:xfrm flipV="1">
            <a:off x="457200" y="4572000"/>
            <a:ext cx="8077200" cy="76200"/>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cxnSp>
      <p:cxnSp>
        <p:nvCxnSpPr>
          <p:cNvPr id="80906" name="Straight Connector 16"/>
          <p:cNvCxnSpPr>
            <a:cxnSpLocks noChangeShapeType="1"/>
          </p:cNvCxnSpPr>
          <p:nvPr/>
        </p:nvCxnSpPr>
        <p:spPr bwMode="auto">
          <a:xfrm flipV="1">
            <a:off x="457200" y="3505200"/>
            <a:ext cx="8077200" cy="7620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065850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Tree>
    <p:extLst>
      <p:ext uri="{BB962C8B-B14F-4D97-AF65-F5344CB8AC3E}">
        <p14:creationId xmlns:p14="http://schemas.microsoft.com/office/powerpoint/2010/main" val="4961598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0" y="415529"/>
            <a:ext cx="9144000" cy="5317727"/>
            <a:chOff x="6156176" y="116632"/>
            <a:chExt cx="2987824" cy="1737580"/>
          </a:xfrm>
        </p:grpSpPr>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grpSp>
      <p:sp>
        <p:nvSpPr>
          <p:cNvPr id="6"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Tree>
    <p:extLst>
      <p:ext uri="{BB962C8B-B14F-4D97-AF65-F5344CB8AC3E}">
        <p14:creationId xmlns:p14="http://schemas.microsoft.com/office/powerpoint/2010/main" val="15153861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fb_identity_2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52098"/>
            <a:ext cx="8570408" cy="6152498"/>
          </a:xfrm>
          <a:prstGeom prst="rect">
            <a:avLst/>
          </a:prstGeom>
        </p:spPr>
      </p:pic>
      <p:pic>
        <p:nvPicPr>
          <p:cNvPr id="18" name="Picture 17"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73204">
            <a:off x="900801" y="3555350"/>
            <a:ext cx="2014217" cy="1925680"/>
          </a:xfrm>
          <a:prstGeom prst="rect">
            <a:avLst/>
          </a:prstGeom>
        </p:spPr>
      </p:pic>
      <p:sp>
        <p:nvSpPr>
          <p:cNvPr id="4"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Tree>
    <p:extLst>
      <p:ext uri="{BB962C8B-B14F-4D97-AF65-F5344CB8AC3E}">
        <p14:creationId xmlns:p14="http://schemas.microsoft.com/office/powerpoint/2010/main" val="21478125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fb_identity_3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83" y="260648"/>
            <a:ext cx="7878122" cy="6111515"/>
          </a:xfrm>
          <a:prstGeom prst="rect">
            <a:avLst/>
          </a:prstGeom>
        </p:spPr>
      </p:pic>
      <p:pic>
        <p:nvPicPr>
          <p:cNvPr id="19" name="Picture 18"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3988433"/>
            <a:ext cx="2008614" cy="1920324"/>
          </a:xfrm>
          <a:prstGeom prst="rect">
            <a:avLst/>
          </a:prstGeom>
        </p:spPr>
      </p:pic>
      <p:sp>
        <p:nvSpPr>
          <p:cNvPr id="5"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Tree>
    <p:extLst>
      <p:ext uri="{BB962C8B-B14F-4D97-AF65-F5344CB8AC3E}">
        <p14:creationId xmlns:p14="http://schemas.microsoft.com/office/powerpoint/2010/main" val="7996235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fb_identity_3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83" y="260648"/>
            <a:ext cx="7878122" cy="6111515"/>
          </a:xfrm>
          <a:prstGeom prst="rect">
            <a:avLst/>
          </a:prstGeom>
        </p:spPr>
      </p:pic>
      <p:pic>
        <p:nvPicPr>
          <p:cNvPr id="19" name="Picture 18"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3988433"/>
            <a:ext cx="2008614" cy="1920324"/>
          </a:xfrm>
          <a:prstGeom prst="rect">
            <a:avLst/>
          </a:prstGeom>
        </p:spPr>
      </p:pic>
      <p:sp>
        <p:nvSpPr>
          <p:cNvPr id="6" name="Text Box 3"/>
          <p:cNvSpPr txBox="1">
            <a:spLocks noChangeArrowheads="1"/>
          </p:cNvSpPr>
          <p:nvPr/>
        </p:nvSpPr>
        <p:spPr bwMode="auto">
          <a:xfrm>
            <a:off x="6065763" y="3933056"/>
            <a:ext cx="1890613" cy="430887"/>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her car is here</a:t>
            </a:r>
            <a:endParaRPr lang="en-GB" i="0" dirty="0">
              <a:effectLst>
                <a:glow rad="101600">
                  <a:schemeClr val="tx1">
                    <a:alpha val="75000"/>
                  </a:schemeClr>
                </a:glow>
              </a:effectLst>
            </a:endParaRPr>
          </a:p>
        </p:txBody>
      </p:sp>
      <p:sp>
        <p:nvSpPr>
          <p:cNvPr id="3" name="Down Arrow 2"/>
          <p:cNvSpPr/>
          <p:nvPr/>
        </p:nvSpPr>
        <p:spPr bwMode="auto">
          <a:xfrm>
            <a:off x="6732240" y="4293096"/>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10"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Tree>
    <p:extLst>
      <p:ext uri="{BB962C8B-B14F-4D97-AF65-F5344CB8AC3E}">
        <p14:creationId xmlns:p14="http://schemas.microsoft.com/office/powerpoint/2010/main" val="6843366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rot="-60000">
            <a:off x="2406650" y="402890"/>
            <a:ext cx="985838" cy="430887"/>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20483" name="Text Box 3"/>
          <p:cNvSpPr txBox="1">
            <a:spLocks noChangeArrowheads="1"/>
          </p:cNvSpPr>
          <p:nvPr/>
        </p:nvSpPr>
        <p:spPr bwMode="auto">
          <a:xfrm>
            <a:off x="468313" y="404814"/>
            <a:ext cx="3816350" cy="635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t>Theory of mind </a:t>
            </a:r>
            <a:r>
              <a:rPr lang="en-GB">
                <a:solidFill>
                  <a:schemeClr val="tx1"/>
                </a:solidFill>
              </a:rPr>
              <a:t>abilities</a:t>
            </a:r>
            <a:r>
              <a:rPr lang="en-GB"/>
              <a:t>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i="0"/>
              <a:t>s view, and act in ways that are optimal given what another has seen </a:t>
            </a:r>
          </a:p>
        </p:txBody>
      </p:sp>
      <p:sp>
        <p:nvSpPr>
          <p:cNvPr id="20484" name="Text Box 4"/>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(Liszkowski et al 2006)</a:t>
            </a:r>
          </a:p>
        </p:txBody>
      </p:sp>
      <p:sp>
        <p:nvSpPr>
          <p:cNvPr id="20485" name="Text Box 5"/>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(Onishi &amp; Baillargeon 2005; Southgate et al 2007)</a:t>
            </a:r>
          </a:p>
        </p:txBody>
      </p:sp>
      <p:sp>
        <p:nvSpPr>
          <p:cNvPr id="20486" name="Text Box 6"/>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(Clayton, Dally &amp; Emery 2007)</a:t>
            </a:r>
          </a:p>
        </p:txBody>
      </p:sp>
      <p:sp>
        <p:nvSpPr>
          <p:cNvPr id="20487" name="Text Box 7"/>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2006)</a:t>
            </a:r>
          </a:p>
        </p:txBody>
      </p:sp>
      <p:sp>
        <p:nvSpPr>
          <p:cNvPr id="20488" name="Text Box 8"/>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2001)</a:t>
            </a:r>
          </a:p>
        </p:txBody>
      </p:sp>
      <p:sp>
        <p:nvSpPr>
          <p:cNvPr id="9" name="Rectangle 8"/>
          <p:cNvSpPr/>
          <p:nvPr/>
        </p:nvSpPr>
        <p:spPr bwMode="auto">
          <a:xfrm>
            <a:off x="0" y="1052736"/>
            <a:ext cx="9144000" cy="5805264"/>
          </a:xfrm>
          <a:prstGeom prst="rect">
            <a:avLst/>
          </a:prstGeom>
          <a:gradFill flip="none" rotWithShape="1">
            <a:gsLst>
              <a:gs pos="0">
                <a:schemeClr val="tx1">
                  <a:alpha val="0"/>
                </a:schemeClr>
              </a:gs>
              <a:gs pos="100000">
                <a:schemeClr val="tx1">
                  <a:alpha val="0"/>
                </a:schemeClr>
              </a:gs>
              <a:gs pos="50000">
                <a:schemeClr val="tx1"/>
              </a:gs>
              <a:gs pos="25000">
                <a:schemeClr val="tx1"/>
              </a:gs>
              <a:gs pos="74000">
                <a:schemeClr val="tx1"/>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Text Box 2"/>
          <p:cNvSpPr txBox="1">
            <a:spLocks noChangeArrowheads="1"/>
          </p:cNvSpPr>
          <p:nvPr/>
        </p:nvSpPr>
        <p:spPr bwMode="auto">
          <a:xfrm>
            <a:off x="-36512" y="2276872"/>
            <a:ext cx="5256584" cy="1618008"/>
          </a:xfrm>
          <a:prstGeom prst="rect">
            <a:avLst/>
          </a:prstGeom>
          <a:noFill/>
          <a:ln w="9525">
            <a:noFill/>
            <a:round/>
            <a:headEnd/>
            <a:tailEnd/>
          </a:ln>
          <a:effectLst/>
        </p:spPr>
        <p:txBody>
          <a:bodyPr wrap="square"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smtClean="0">
                <a:solidFill>
                  <a:schemeClr val="tx1"/>
                </a:solidFill>
                <a:effectLst>
                  <a:glow rad="127000">
                    <a:schemeClr val="accent3"/>
                  </a:glow>
                </a:effectLst>
                <a:cs typeface="Arial" charset="0"/>
              </a:rPr>
              <a:t>question</a:t>
            </a:r>
            <a:endParaRPr lang="en-US" sz="9900" i="0" dirty="0">
              <a:solidFill>
                <a:schemeClr val="tx1"/>
              </a:solidFill>
              <a:effectLst>
                <a:glow rad="127000">
                  <a:schemeClr val="accent3"/>
                </a:glow>
              </a:effectLst>
              <a:cs typeface="Arial" charset="0"/>
            </a:endParaRPr>
          </a:p>
        </p:txBody>
      </p:sp>
      <p:sp>
        <p:nvSpPr>
          <p:cNvPr id="11" name="Text Box 2"/>
          <p:cNvSpPr txBox="1">
            <a:spLocks noChangeArrowheads="1"/>
          </p:cNvSpPr>
          <p:nvPr/>
        </p:nvSpPr>
        <p:spPr bwMode="auto">
          <a:xfrm>
            <a:off x="2555776" y="3462832"/>
            <a:ext cx="604867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effectLst>
                  <a:glow rad="101600">
                    <a:schemeClr val="tx1">
                      <a:alpha val="75000"/>
                    </a:schemeClr>
                  </a:glow>
                </a:effectLst>
              </a:rPr>
              <a:t>What could infants, chimps and scrub-jays represent that would enable them, within limits, to track others</a:t>
            </a:r>
            <a:r>
              <a:rPr lang="en-GB" altLang="ja-JP" i="0" dirty="0" smtClean="0">
                <a:effectLst>
                  <a:glow rad="101600">
                    <a:schemeClr val="tx1">
                      <a:alpha val="75000"/>
                    </a:schemeClr>
                  </a:glow>
                </a:effectLst>
              </a:rPr>
              <a:t>’</a:t>
            </a:r>
            <a:r>
              <a:rPr lang="en-GB" i="0" dirty="0" smtClean="0">
                <a:effectLst>
                  <a:glow rad="101600">
                    <a:schemeClr val="tx1">
                      <a:alpha val="75000"/>
                    </a:schemeClr>
                  </a:glow>
                </a:effectLst>
              </a:rPr>
              <a:t> perceptions, knowledge, beliefs and other propositional attitudes?</a:t>
            </a:r>
            <a:r>
              <a:rPr lang="en-GB" dirty="0" smtClean="0">
                <a:effectLst>
                  <a:glow rad="101600">
                    <a:schemeClr val="tx1">
                      <a:alpha val="75000"/>
                    </a:schemeClr>
                  </a:glow>
                </a:effectLst>
              </a:rPr>
              <a:t> </a:t>
            </a:r>
          </a:p>
        </p:txBody>
      </p:sp>
    </p:spTree>
    <p:extLst>
      <p:ext uri="{BB962C8B-B14F-4D97-AF65-F5344CB8AC3E}">
        <p14:creationId xmlns:p14="http://schemas.microsoft.com/office/powerpoint/2010/main" val="8787442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fb_identity_3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83" y="260648"/>
            <a:ext cx="7878122" cy="6111515"/>
          </a:xfrm>
          <a:prstGeom prst="rect">
            <a:avLst/>
          </a:prstGeom>
        </p:spPr>
      </p:pic>
      <p:pic>
        <p:nvPicPr>
          <p:cNvPr id="19" name="Picture 18"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3988433"/>
            <a:ext cx="2008614" cy="1920324"/>
          </a:xfrm>
          <a:prstGeom prst="rect">
            <a:avLst/>
          </a:prstGeom>
        </p:spPr>
      </p:pic>
      <p:sp>
        <p:nvSpPr>
          <p:cNvPr id="3" name="Down Arrow 2"/>
          <p:cNvSpPr/>
          <p:nvPr/>
        </p:nvSpPr>
        <p:spPr bwMode="auto">
          <a:xfrm>
            <a:off x="6732240" y="4293096"/>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7" name="Text Box 3"/>
          <p:cNvSpPr txBox="1">
            <a:spLocks noChangeArrowheads="1"/>
          </p:cNvSpPr>
          <p:nvPr/>
        </p:nvSpPr>
        <p:spPr bwMode="auto">
          <a:xfrm>
            <a:off x="611560" y="2996952"/>
            <a:ext cx="2016224" cy="769441"/>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she believes her car is here</a:t>
            </a:r>
            <a:endParaRPr lang="en-GB" i="0" dirty="0">
              <a:effectLst>
                <a:glow rad="101600">
                  <a:schemeClr val="tx1">
                    <a:alpha val="75000"/>
                  </a:schemeClr>
                </a:glow>
              </a:effectLst>
            </a:endParaRPr>
          </a:p>
        </p:txBody>
      </p:sp>
      <p:sp>
        <p:nvSpPr>
          <p:cNvPr id="8" name="Down Arrow 7"/>
          <p:cNvSpPr/>
          <p:nvPr/>
        </p:nvSpPr>
        <p:spPr bwMode="auto">
          <a:xfrm>
            <a:off x="1331640" y="3717032"/>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9"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
        <p:nvSpPr>
          <p:cNvPr id="10" name="Text Box 3"/>
          <p:cNvSpPr txBox="1">
            <a:spLocks noChangeArrowheads="1"/>
          </p:cNvSpPr>
          <p:nvPr/>
        </p:nvSpPr>
        <p:spPr bwMode="auto">
          <a:xfrm>
            <a:off x="6065763" y="3933056"/>
            <a:ext cx="1890613" cy="430887"/>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her car is here</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10309999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fb_identity_3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83" y="260648"/>
            <a:ext cx="7878122" cy="6111515"/>
          </a:xfrm>
          <a:prstGeom prst="rect">
            <a:avLst/>
          </a:prstGeom>
        </p:spPr>
      </p:pic>
      <p:pic>
        <p:nvPicPr>
          <p:cNvPr id="19" name="Picture 18"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3988433"/>
            <a:ext cx="2008614" cy="1920324"/>
          </a:xfrm>
          <a:prstGeom prst="rect">
            <a:avLst/>
          </a:prstGeom>
        </p:spPr>
      </p:pic>
      <p:sp>
        <p:nvSpPr>
          <p:cNvPr id="3" name="Down Arrow 2"/>
          <p:cNvSpPr/>
          <p:nvPr/>
        </p:nvSpPr>
        <p:spPr bwMode="auto">
          <a:xfrm>
            <a:off x="6732240" y="4293096"/>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7" name="Text Box 3"/>
          <p:cNvSpPr txBox="1">
            <a:spLocks noChangeArrowheads="1"/>
          </p:cNvSpPr>
          <p:nvPr/>
        </p:nvSpPr>
        <p:spPr bwMode="auto">
          <a:xfrm>
            <a:off x="611560" y="2996952"/>
            <a:ext cx="2016224" cy="769441"/>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she believes her car is here</a:t>
            </a:r>
            <a:endParaRPr lang="en-GB" i="0" dirty="0">
              <a:effectLst>
                <a:glow rad="101600">
                  <a:schemeClr val="tx1">
                    <a:alpha val="75000"/>
                  </a:schemeClr>
                </a:glow>
              </a:effectLst>
            </a:endParaRPr>
          </a:p>
        </p:txBody>
      </p:sp>
      <p:sp>
        <p:nvSpPr>
          <p:cNvPr id="8" name="Down Arrow 7"/>
          <p:cNvSpPr/>
          <p:nvPr/>
        </p:nvSpPr>
        <p:spPr bwMode="auto">
          <a:xfrm>
            <a:off x="1331640" y="3717032"/>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9"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
        <p:nvSpPr>
          <p:cNvPr id="10" name="Text Box 3"/>
          <p:cNvSpPr txBox="1">
            <a:spLocks noChangeArrowheads="1"/>
          </p:cNvSpPr>
          <p:nvPr/>
        </p:nvSpPr>
        <p:spPr bwMode="auto">
          <a:xfrm>
            <a:off x="6065763" y="3933056"/>
            <a:ext cx="1890613" cy="430887"/>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her car is here</a:t>
            </a:r>
            <a:endParaRPr lang="en-GB" i="0" dirty="0">
              <a:effectLst>
                <a:glow rad="101600">
                  <a:schemeClr val="tx1">
                    <a:alpha val="75000"/>
                  </a:schemeClr>
                </a:glow>
              </a:effectLst>
            </a:endParaRPr>
          </a:p>
        </p:txBody>
      </p:sp>
      <p:sp>
        <p:nvSpPr>
          <p:cNvPr id="11" name="Oval 10"/>
          <p:cNvSpPr/>
          <p:nvPr/>
        </p:nvSpPr>
        <p:spPr bwMode="auto">
          <a:xfrm>
            <a:off x="467544" y="3861048"/>
            <a:ext cx="2304256" cy="2304256"/>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Tree>
    <p:extLst>
      <p:ext uri="{BB962C8B-B14F-4D97-AF65-F5344CB8AC3E}">
        <p14:creationId xmlns:p14="http://schemas.microsoft.com/office/powerpoint/2010/main" val="38026674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fb_identity_3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83" y="260648"/>
            <a:ext cx="7878122" cy="6111515"/>
          </a:xfrm>
          <a:prstGeom prst="rect">
            <a:avLst/>
          </a:prstGeom>
        </p:spPr>
      </p:pic>
      <p:pic>
        <p:nvPicPr>
          <p:cNvPr id="19" name="Picture 18"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3988433"/>
            <a:ext cx="2008614" cy="1920324"/>
          </a:xfrm>
          <a:prstGeom prst="rect">
            <a:avLst/>
          </a:prstGeom>
        </p:spPr>
      </p:pic>
      <p:sp>
        <p:nvSpPr>
          <p:cNvPr id="3" name="Down Arrow 2"/>
          <p:cNvSpPr/>
          <p:nvPr/>
        </p:nvSpPr>
        <p:spPr bwMode="auto">
          <a:xfrm>
            <a:off x="6732240" y="4293096"/>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7" name="Text Box 3"/>
          <p:cNvSpPr txBox="1">
            <a:spLocks noChangeArrowheads="1"/>
          </p:cNvSpPr>
          <p:nvPr/>
        </p:nvSpPr>
        <p:spPr bwMode="auto">
          <a:xfrm>
            <a:off x="611560" y="2996952"/>
            <a:ext cx="2016224" cy="769441"/>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she believes her car is here</a:t>
            </a:r>
            <a:endParaRPr lang="en-GB" i="0" dirty="0">
              <a:effectLst>
                <a:glow rad="101600">
                  <a:schemeClr val="tx1">
                    <a:alpha val="75000"/>
                  </a:schemeClr>
                </a:glow>
              </a:effectLst>
            </a:endParaRPr>
          </a:p>
        </p:txBody>
      </p:sp>
      <p:sp>
        <p:nvSpPr>
          <p:cNvPr id="8" name="Down Arrow 7"/>
          <p:cNvSpPr/>
          <p:nvPr/>
        </p:nvSpPr>
        <p:spPr bwMode="auto">
          <a:xfrm>
            <a:off x="1331640" y="3717032"/>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9"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
        <p:nvSpPr>
          <p:cNvPr id="10" name="Text Box 3"/>
          <p:cNvSpPr txBox="1">
            <a:spLocks noChangeArrowheads="1"/>
          </p:cNvSpPr>
          <p:nvPr/>
        </p:nvSpPr>
        <p:spPr bwMode="auto">
          <a:xfrm>
            <a:off x="6065763" y="3933056"/>
            <a:ext cx="1890613" cy="430887"/>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her car is here</a:t>
            </a:r>
            <a:endParaRPr lang="en-GB" i="0" dirty="0">
              <a:effectLst>
                <a:glow rad="101600">
                  <a:schemeClr val="tx1">
                    <a:alpha val="75000"/>
                  </a:schemeClr>
                </a:glow>
              </a:effectLst>
            </a:endParaRPr>
          </a:p>
        </p:txBody>
      </p:sp>
      <p:sp>
        <p:nvSpPr>
          <p:cNvPr id="2" name="Oval 1"/>
          <p:cNvSpPr/>
          <p:nvPr/>
        </p:nvSpPr>
        <p:spPr bwMode="auto">
          <a:xfrm>
            <a:off x="467544" y="3861048"/>
            <a:ext cx="2304256" cy="2304256"/>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11" name="Text Box 3"/>
          <p:cNvSpPr txBox="1">
            <a:spLocks noChangeArrowheads="1"/>
          </p:cNvSpPr>
          <p:nvPr/>
        </p:nvSpPr>
        <p:spPr bwMode="auto">
          <a:xfrm rot="21133119">
            <a:off x="280420" y="2310586"/>
            <a:ext cx="2016224" cy="769441"/>
          </a:xfrm>
          <a:prstGeom prst="rect">
            <a:avLst/>
          </a:prstGeom>
          <a:solidFill>
            <a:srgbClr val="FF66FF"/>
          </a:solidFill>
          <a:ln>
            <a:solidFill>
              <a:schemeClr val="tx1"/>
            </a:solid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we predict </a:t>
            </a:r>
            <a:r>
              <a:rPr lang="en-GB" i="0" dirty="0" err="1" smtClean="0">
                <a:effectLst>
                  <a:glow rad="101600">
                    <a:schemeClr val="tx1">
                      <a:alpha val="75000"/>
                    </a:schemeClr>
                  </a:glow>
                </a:effectLst>
              </a:rPr>
              <a:t>Ss</a:t>
            </a:r>
            <a:r>
              <a:rPr lang="en-GB" i="0" dirty="0" smtClean="0">
                <a:effectLst>
                  <a:glow rad="101600">
                    <a:schemeClr val="tx1">
                      <a:alpha val="75000"/>
                    </a:schemeClr>
                  </a:glow>
                </a:effectLst>
              </a:rPr>
              <a:t> will look here</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23458231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10"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36427728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13"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13654647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1"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16432732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cxnSp>
        <p:nvCxnSpPr>
          <p:cNvPr id="7" name="Straight Connector 6"/>
          <p:cNvCxnSpPr/>
          <p:nvPr/>
        </p:nvCxnSpPr>
        <p:spPr bwMode="auto">
          <a:xfrm flipH="1">
            <a:off x="7189688" y="2924944"/>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23" name="TextBox 22"/>
          <p:cNvSpPr txBox="1"/>
          <p:nvPr/>
        </p:nvSpPr>
        <p:spPr>
          <a:xfrm>
            <a:off x="4916285" y="1846565"/>
            <a:ext cx="2432983"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5"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7010654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cxnSp>
        <p:nvCxnSpPr>
          <p:cNvPr id="7" name="Straight Connector 6"/>
          <p:cNvCxnSpPr/>
          <p:nvPr/>
        </p:nvCxnSpPr>
        <p:spPr bwMode="auto">
          <a:xfrm flipH="1">
            <a:off x="7189688" y="2924944"/>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23" name="TextBox 22"/>
          <p:cNvSpPr txBox="1"/>
          <p:nvPr/>
        </p:nvSpPr>
        <p:spPr>
          <a:xfrm>
            <a:off x="4916285" y="1846565"/>
            <a:ext cx="2432983"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5"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
        <p:nvSpPr>
          <p:cNvPr id="21" name="Oval 20"/>
          <p:cNvSpPr/>
          <p:nvPr/>
        </p:nvSpPr>
        <p:spPr bwMode="auto">
          <a:xfrm>
            <a:off x="3347864" y="5733256"/>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22" name="Oval 21"/>
          <p:cNvSpPr/>
          <p:nvPr/>
        </p:nvSpPr>
        <p:spPr bwMode="auto">
          <a:xfrm>
            <a:off x="6372200"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Tree>
    <p:extLst>
      <p:ext uri="{BB962C8B-B14F-4D97-AF65-F5344CB8AC3E}">
        <p14:creationId xmlns:p14="http://schemas.microsoft.com/office/powerpoint/2010/main" val="5509654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cxnSp>
        <p:nvCxnSpPr>
          <p:cNvPr id="7" name="Straight Connector 6"/>
          <p:cNvCxnSpPr/>
          <p:nvPr/>
        </p:nvCxnSpPr>
        <p:spPr bwMode="auto">
          <a:xfrm flipH="1">
            <a:off x="7189688" y="2924944"/>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23" name="TextBox 22"/>
          <p:cNvSpPr txBox="1"/>
          <p:nvPr/>
        </p:nvSpPr>
        <p:spPr>
          <a:xfrm>
            <a:off x="4916285" y="1846565"/>
            <a:ext cx="2432983"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1" name="Rectangle 20"/>
          <p:cNvSpPr/>
          <p:nvPr/>
        </p:nvSpPr>
        <p:spPr bwMode="auto">
          <a:xfrm>
            <a:off x="1334260" y="1315888"/>
            <a:ext cx="429428" cy="483106"/>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Rectangle 21"/>
          <p:cNvSpPr/>
          <p:nvPr/>
        </p:nvSpPr>
        <p:spPr bwMode="auto">
          <a:xfrm>
            <a:off x="755576" y="188640"/>
            <a:ext cx="429428" cy="1610354"/>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TextBox 23"/>
          <p:cNvSpPr txBox="1"/>
          <p:nvPr/>
        </p:nvSpPr>
        <p:spPr>
          <a:xfrm>
            <a:off x="755576" y="1960030"/>
            <a:ext cx="435881" cy="321205"/>
          </a:xfrm>
          <a:prstGeom prst="rect">
            <a:avLst/>
          </a:prstGeom>
          <a:noFill/>
        </p:spPr>
        <p:txBody>
          <a:bodyPr wrap="none" rtlCol="0">
            <a:spAutoFit/>
          </a:bodyPr>
          <a:lstStyle/>
          <a:p>
            <a:r>
              <a:rPr lang="en-US" i="0" dirty="0" smtClean="0"/>
              <a:t>left</a:t>
            </a:r>
            <a:endParaRPr lang="en-US" i="0" dirty="0"/>
          </a:p>
        </p:txBody>
      </p:sp>
      <p:sp>
        <p:nvSpPr>
          <p:cNvPr id="25" name="TextBox 24"/>
          <p:cNvSpPr txBox="1"/>
          <p:nvPr/>
        </p:nvSpPr>
        <p:spPr>
          <a:xfrm>
            <a:off x="1292361" y="1960030"/>
            <a:ext cx="574691" cy="321205"/>
          </a:xfrm>
          <a:prstGeom prst="rect">
            <a:avLst/>
          </a:prstGeom>
          <a:noFill/>
        </p:spPr>
        <p:txBody>
          <a:bodyPr wrap="none" rtlCol="0">
            <a:spAutoFit/>
          </a:bodyPr>
          <a:lstStyle/>
          <a:p>
            <a:r>
              <a:rPr lang="en-US" i="0" dirty="0" smtClean="0"/>
              <a:t>right</a:t>
            </a:r>
            <a:endParaRPr lang="en-US" i="0" dirty="0"/>
          </a:p>
        </p:txBody>
      </p:sp>
      <p:sp>
        <p:nvSpPr>
          <p:cNvPr id="26" name="Rectangle 25"/>
          <p:cNvSpPr/>
          <p:nvPr/>
        </p:nvSpPr>
        <p:spPr bwMode="auto">
          <a:xfrm>
            <a:off x="2258574" y="210112"/>
            <a:ext cx="429428" cy="1610355"/>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bwMode="auto">
          <a:xfrm>
            <a:off x="2849037" y="1262210"/>
            <a:ext cx="429428" cy="558256"/>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TextBox 27"/>
          <p:cNvSpPr txBox="1"/>
          <p:nvPr/>
        </p:nvSpPr>
        <p:spPr>
          <a:xfrm>
            <a:off x="2258574" y="1981502"/>
            <a:ext cx="435881" cy="321205"/>
          </a:xfrm>
          <a:prstGeom prst="rect">
            <a:avLst/>
          </a:prstGeom>
          <a:noFill/>
        </p:spPr>
        <p:txBody>
          <a:bodyPr wrap="none" rtlCol="0">
            <a:spAutoFit/>
          </a:bodyPr>
          <a:lstStyle/>
          <a:p>
            <a:r>
              <a:rPr lang="en-US" i="0" dirty="0" smtClean="0"/>
              <a:t>left</a:t>
            </a:r>
            <a:endParaRPr lang="en-US" i="0" dirty="0"/>
          </a:p>
        </p:txBody>
      </p:sp>
      <p:sp>
        <p:nvSpPr>
          <p:cNvPr id="29" name="TextBox 28"/>
          <p:cNvSpPr txBox="1"/>
          <p:nvPr/>
        </p:nvSpPr>
        <p:spPr>
          <a:xfrm>
            <a:off x="2795359" y="1981502"/>
            <a:ext cx="574691" cy="321205"/>
          </a:xfrm>
          <a:prstGeom prst="rect">
            <a:avLst/>
          </a:prstGeom>
          <a:noFill/>
        </p:spPr>
        <p:txBody>
          <a:bodyPr wrap="none" rtlCol="0">
            <a:spAutoFit/>
          </a:bodyPr>
          <a:lstStyle/>
          <a:p>
            <a:r>
              <a:rPr lang="en-US" i="0" dirty="0" smtClean="0"/>
              <a:t>right</a:t>
            </a:r>
            <a:endParaRPr lang="en-US" i="0" dirty="0"/>
          </a:p>
        </p:txBody>
      </p:sp>
      <p:sp>
        <p:nvSpPr>
          <p:cNvPr id="30" name="TextBox 29"/>
          <p:cNvSpPr txBox="1"/>
          <p:nvPr/>
        </p:nvSpPr>
        <p:spPr>
          <a:xfrm>
            <a:off x="2634323" y="2443136"/>
            <a:ext cx="320405" cy="481809"/>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31" name="TextBox 30"/>
          <p:cNvSpPr txBox="1"/>
          <p:nvPr/>
        </p:nvSpPr>
        <p:spPr>
          <a:xfrm>
            <a:off x="1131325" y="2389458"/>
            <a:ext cx="320405" cy="481809"/>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32"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
        <p:nvSpPr>
          <p:cNvPr id="33" name="Oval 32"/>
          <p:cNvSpPr/>
          <p:nvPr/>
        </p:nvSpPr>
        <p:spPr bwMode="auto">
          <a:xfrm>
            <a:off x="3347864" y="5733256"/>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34" name="Oval 33"/>
          <p:cNvSpPr/>
          <p:nvPr/>
        </p:nvSpPr>
        <p:spPr bwMode="auto">
          <a:xfrm>
            <a:off x="6372200"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Tree>
    <p:extLst>
      <p:ext uri="{BB962C8B-B14F-4D97-AF65-F5344CB8AC3E}">
        <p14:creationId xmlns:p14="http://schemas.microsoft.com/office/powerpoint/2010/main" val="36958819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3" name="TextBox 22"/>
          <p:cNvSpPr txBox="1"/>
          <p:nvPr/>
        </p:nvSpPr>
        <p:spPr>
          <a:xfrm>
            <a:off x="4916285" y="1846565"/>
            <a:ext cx="2432983" cy="646331"/>
          </a:xfrm>
          <a:prstGeom prst="rect">
            <a:avLst/>
          </a:prstGeom>
          <a:solidFill>
            <a:schemeClr val="bg1">
              <a:lumMod val="50000"/>
            </a:schemeClr>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1" name="Rectangle 20"/>
          <p:cNvSpPr/>
          <p:nvPr/>
        </p:nvSpPr>
        <p:spPr bwMode="auto">
          <a:xfrm>
            <a:off x="1334260" y="1315888"/>
            <a:ext cx="429428" cy="48310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Rectangle 21"/>
          <p:cNvSpPr/>
          <p:nvPr/>
        </p:nvSpPr>
        <p:spPr bwMode="auto">
          <a:xfrm>
            <a:off x="755576" y="188640"/>
            <a:ext cx="429428" cy="1610354"/>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TextBox 23"/>
          <p:cNvSpPr txBox="1"/>
          <p:nvPr/>
        </p:nvSpPr>
        <p:spPr>
          <a:xfrm>
            <a:off x="755576" y="1960030"/>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5" name="TextBox 24"/>
          <p:cNvSpPr txBox="1"/>
          <p:nvPr/>
        </p:nvSpPr>
        <p:spPr>
          <a:xfrm>
            <a:off x="1292361" y="1960030"/>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26" name="Rectangle 25"/>
          <p:cNvSpPr/>
          <p:nvPr/>
        </p:nvSpPr>
        <p:spPr bwMode="auto">
          <a:xfrm>
            <a:off x="2258574" y="210112"/>
            <a:ext cx="429428" cy="1610355"/>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bwMode="auto">
          <a:xfrm>
            <a:off x="2849037" y="1262210"/>
            <a:ext cx="429428" cy="55825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TextBox 27"/>
          <p:cNvSpPr txBox="1"/>
          <p:nvPr/>
        </p:nvSpPr>
        <p:spPr>
          <a:xfrm>
            <a:off x="2258574" y="1981502"/>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9" name="TextBox 28"/>
          <p:cNvSpPr txBox="1"/>
          <p:nvPr/>
        </p:nvSpPr>
        <p:spPr>
          <a:xfrm>
            <a:off x="2795359" y="1981502"/>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30" name="TextBox 29"/>
          <p:cNvSpPr txBox="1"/>
          <p:nvPr/>
        </p:nvSpPr>
        <p:spPr>
          <a:xfrm>
            <a:off x="2634323" y="2443136"/>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31" name="TextBox 30"/>
          <p:cNvSpPr txBox="1"/>
          <p:nvPr/>
        </p:nvSpPr>
        <p:spPr>
          <a:xfrm>
            <a:off x="1131325" y="2389458"/>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32" name="TextBox 31"/>
          <p:cNvSpPr txBox="1"/>
          <p:nvPr/>
        </p:nvSpPr>
        <p:spPr>
          <a:xfrm>
            <a:off x="4267650" y="4294837"/>
            <a:ext cx="3623149"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registration: </a:t>
            </a:r>
            <a:r>
              <a:rPr lang="en-US" sz="3600" i="0" dirty="0">
                <a:solidFill>
                  <a:schemeClr val="tx1"/>
                </a:solidFill>
              </a:rPr>
              <a:t>2 ≈</a:t>
            </a:r>
            <a:r>
              <a:rPr lang="en-US" sz="3600" i="0" dirty="0" smtClean="0">
                <a:solidFill>
                  <a:schemeClr val="tx1"/>
                </a:solidFill>
              </a:rPr>
              <a:t> 3</a:t>
            </a:r>
            <a:endParaRPr lang="en-US" sz="3600" i="0" dirty="0">
              <a:solidFill>
                <a:schemeClr val="tx1"/>
              </a:solidFill>
            </a:endParaRPr>
          </a:p>
        </p:txBody>
      </p:sp>
      <p:cxnSp>
        <p:nvCxnSpPr>
          <p:cNvPr id="7" name="Straight Connector 6"/>
          <p:cNvCxnSpPr/>
          <p:nvPr/>
        </p:nvCxnSpPr>
        <p:spPr bwMode="auto">
          <a:xfrm flipH="1">
            <a:off x="7189688" y="4509120"/>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33"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12775185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3"/>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4578" name="Text Box 4"/>
          <p:cNvSpPr txBox="1">
            <a:spLocks noChangeArrowheads="1"/>
          </p:cNvSpPr>
          <p:nvPr/>
        </p:nvSpPr>
        <p:spPr bwMode="auto">
          <a:xfrm>
            <a:off x="4932363" y="404813"/>
            <a:ext cx="381635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a:solidFill>
                  <a:schemeClr val="tx1"/>
                </a:solidFill>
              </a:rPr>
              <a:t>Representing perceptions, knowledge states and beliefs is hard</a:t>
            </a:r>
          </a:p>
          <a:p>
            <a:pPr eaLnBrk="1" hangingPunct="1">
              <a:spcBef>
                <a:spcPct val="50000"/>
              </a:spcBef>
            </a:pPr>
            <a:endParaRPr lang="en-GB" i="0" dirty="0">
              <a:solidFill>
                <a:schemeClr val="tx1"/>
              </a:solidFill>
            </a:endParaRPr>
          </a:p>
          <a:p>
            <a:pPr eaLnBrk="1" hangingPunct="1">
              <a:spcBef>
                <a:spcPct val="50000"/>
              </a:spcBef>
            </a:pPr>
            <a:endParaRPr lang="en-GB" i="0" dirty="0">
              <a:solidFill>
                <a:schemeClr val="tx1"/>
              </a:solidFill>
            </a:endParaRPr>
          </a:p>
        </p:txBody>
      </p:sp>
      <p:sp>
        <p:nvSpPr>
          <p:cNvPr id="24579" name="Text Box 6"/>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Tree>
    <p:extLst>
      <p:ext uri="{BB962C8B-B14F-4D97-AF65-F5344CB8AC3E}">
        <p14:creationId xmlns:p14="http://schemas.microsoft.com/office/powerpoint/2010/main" val="10706360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3" name="TextBox 22"/>
          <p:cNvSpPr txBox="1"/>
          <p:nvPr/>
        </p:nvSpPr>
        <p:spPr>
          <a:xfrm>
            <a:off x="4916285" y="1846565"/>
            <a:ext cx="2432983" cy="646331"/>
          </a:xfrm>
          <a:prstGeom prst="rect">
            <a:avLst/>
          </a:prstGeom>
          <a:solidFill>
            <a:schemeClr val="bg1">
              <a:lumMod val="50000"/>
            </a:schemeClr>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1" name="Rectangle 20"/>
          <p:cNvSpPr/>
          <p:nvPr/>
        </p:nvSpPr>
        <p:spPr bwMode="auto">
          <a:xfrm>
            <a:off x="1334260" y="1315888"/>
            <a:ext cx="429428" cy="48310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Rectangle 21"/>
          <p:cNvSpPr/>
          <p:nvPr/>
        </p:nvSpPr>
        <p:spPr bwMode="auto">
          <a:xfrm>
            <a:off x="755576" y="188640"/>
            <a:ext cx="429428" cy="1610354"/>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TextBox 23"/>
          <p:cNvSpPr txBox="1"/>
          <p:nvPr/>
        </p:nvSpPr>
        <p:spPr>
          <a:xfrm>
            <a:off x="755576" y="1960030"/>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5" name="TextBox 24"/>
          <p:cNvSpPr txBox="1"/>
          <p:nvPr/>
        </p:nvSpPr>
        <p:spPr>
          <a:xfrm>
            <a:off x="1292361" y="1960030"/>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26" name="Rectangle 25"/>
          <p:cNvSpPr/>
          <p:nvPr/>
        </p:nvSpPr>
        <p:spPr bwMode="auto">
          <a:xfrm>
            <a:off x="2258574" y="210112"/>
            <a:ext cx="429428" cy="1610355"/>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bwMode="auto">
          <a:xfrm>
            <a:off x="2849037" y="1262210"/>
            <a:ext cx="429428" cy="55825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TextBox 27"/>
          <p:cNvSpPr txBox="1"/>
          <p:nvPr/>
        </p:nvSpPr>
        <p:spPr>
          <a:xfrm>
            <a:off x="2258574" y="1981502"/>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9" name="TextBox 28"/>
          <p:cNvSpPr txBox="1"/>
          <p:nvPr/>
        </p:nvSpPr>
        <p:spPr>
          <a:xfrm>
            <a:off x="2795359" y="1981502"/>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30" name="TextBox 29"/>
          <p:cNvSpPr txBox="1"/>
          <p:nvPr/>
        </p:nvSpPr>
        <p:spPr>
          <a:xfrm>
            <a:off x="2634323" y="2443136"/>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31" name="TextBox 30"/>
          <p:cNvSpPr txBox="1"/>
          <p:nvPr/>
        </p:nvSpPr>
        <p:spPr>
          <a:xfrm>
            <a:off x="1131325" y="2389458"/>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32" name="TextBox 31"/>
          <p:cNvSpPr txBox="1"/>
          <p:nvPr/>
        </p:nvSpPr>
        <p:spPr>
          <a:xfrm>
            <a:off x="4267650" y="4294837"/>
            <a:ext cx="3623149"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registration: </a:t>
            </a:r>
            <a:r>
              <a:rPr lang="en-US" sz="3600" i="0" dirty="0">
                <a:solidFill>
                  <a:schemeClr val="tx1"/>
                </a:solidFill>
              </a:rPr>
              <a:t>2 ≈</a:t>
            </a:r>
            <a:r>
              <a:rPr lang="en-US" sz="3600" i="0" dirty="0" smtClean="0">
                <a:solidFill>
                  <a:schemeClr val="tx1"/>
                </a:solidFill>
              </a:rPr>
              <a:t> 3</a:t>
            </a:r>
            <a:endParaRPr lang="en-US" sz="3600" i="0" dirty="0">
              <a:solidFill>
                <a:schemeClr val="tx1"/>
              </a:solidFill>
            </a:endParaRPr>
          </a:p>
        </p:txBody>
      </p:sp>
      <p:cxnSp>
        <p:nvCxnSpPr>
          <p:cNvPr id="7" name="Straight Connector 6"/>
          <p:cNvCxnSpPr/>
          <p:nvPr/>
        </p:nvCxnSpPr>
        <p:spPr bwMode="auto">
          <a:xfrm flipH="1">
            <a:off x="7189688" y="4509120"/>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33"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
        <p:nvSpPr>
          <p:cNvPr id="34" name="Oval 33"/>
          <p:cNvSpPr/>
          <p:nvPr/>
        </p:nvSpPr>
        <p:spPr bwMode="auto">
          <a:xfrm>
            <a:off x="4860032"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35" name="Oval 34"/>
          <p:cNvSpPr/>
          <p:nvPr/>
        </p:nvSpPr>
        <p:spPr bwMode="auto">
          <a:xfrm>
            <a:off x="6372200"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Tree>
    <p:extLst>
      <p:ext uri="{BB962C8B-B14F-4D97-AF65-F5344CB8AC3E}">
        <p14:creationId xmlns:p14="http://schemas.microsoft.com/office/powerpoint/2010/main" val="35350473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3" name="TextBox 22"/>
          <p:cNvSpPr txBox="1"/>
          <p:nvPr/>
        </p:nvSpPr>
        <p:spPr>
          <a:xfrm>
            <a:off x="4916285" y="1846565"/>
            <a:ext cx="2432983" cy="646331"/>
          </a:xfrm>
          <a:prstGeom prst="rect">
            <a:avLst/>
          </a:prstGeom>
          <a:solidFill>
            <a:schemeClr val="bg1">
              <a:lumMod val="50000"/>
            </a:schemeClr>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1" name="Rectangle 20"/>
          <p:cNvSpPr/>
          <p:nvPr/>
        </p:nvSpPr>
        <p:spPr bwMode="auto">
          <a:xfrm>
            <a:off x="1334260" y="1315888"/>
            <a:ext cx="429428" cy="48310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Rectangle 21"/>
          <p:cNvSpPr/>
          <p:nvPr/>
        </p:nvSpPr>
        <p:spPr bwMode="auto">
          <a:xfrm>
            <a:off x="755576" y="188640"/>
            <a:ext cx="429428" cy="1610354"/>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TextBox 23"/>
          <p:cNvSpPr txBox="1"/>
          <p:nvPr/>
        </p:nvSpPr>
        <p:spPr>
          <a:xfrm>
            <a:off x="755576" y="1960030"/>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5" name="TextBox 24"/>
          <p:cNvSpPr txBox="1"/>
          <p:nvPr/>
        </p:nvSpPr>
        <p:spPr>
          <a:xfrm>
            <a:off x="1292361" y="1960030"/>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26" name="Rectangle 25"/>
          <p:cNvSpPr/>
          <p:nvPr/>
        </p:nvSpPr>
        <p:spPr bwMode="auto">
          <a:xfrm>
            <a:off x="2258574" y="210112"/>
            <a:ext cx="429428" cy="1610355"/>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bwMode="auto">
          <a:xfrm>
            <a:off x="2849037" y="1262210"/>
            <a:ext cx="429428" cy="55825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TextBox 27"/>
          <p:cNvSpPr txBox="1"/>
          <p:nvPr/>
        </p:nvSpPr>
        <p:spPr>
          <a:xfrm>
            <a:off x="2258574" y="1981502"/>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9" name="TextBox 28"/>
          <p:cNvSpPr txBox="1"/>
          <p:nvPr/>
        </p:nvSpPr>
        <p:spPr>
          <a:xfrm>
            <a:off x="2795359" y="1981502"/>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30" name="TextBox 29"/>
          <p:cNvSpPr txBox="1"/>
          <p:nvPr/>
        </p:nvSpPr>
        <p:spPr>
          <a:xfrm>
            <a:off x="2634323" y="2443136"/>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31" name="TextBox 30"/>
          <p:cNvSpPr txBox="1"/>
          <p:nvPr/>
        </p:nvSpPr>
        <p:spPr>
          <a:xfrm>
            <a:off x="1131325" y="2389458"/>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32" name="TextBox 31"/>
          <p:cNvSpPr txBox="1"/>
          <p:nvPr/>
        </p:nvSpPr>
        <p:spPr>
          <a:xfrm>
            <a:off x="4267650" y="4294837"/>
            <a:ext cx="3623149"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registration: </a:t>
            </a:r>
            <a:r>
              <a:rPr lang="en-US" sz="3600" i="0" dirty="0">
                <a:solidFill>
                  <a:schemeClr val="tx1"/>
                </a:solidFill>
              </a:rPr>
              <a:t>2 ≈</a:t>
            </a:r>
            <a:r>
              <a:rPr lang="en-US" sz="3600" i="0" dirty="0" smtClean="0">
                <a:solidFill>
                  <a:schemeClr val="tx1"/>
                </a:solidFill>
              </a:rPr>
              <a:t> 3</a:t>
            </a:r>
            <a:endParaRPr lang="en-US" sz="3600" i="0" dirty="0">
              <a:solidFill>
                <a:schemeClr val="tx1"/>
              </a:solidFill>
            </a:endParaRPr>
          </a:p>
        </p:txBody>
      </p:sp>
      <p:cxnSp>
        <p:nvCxnSpPr>
          <p:cNvPr id="7" name="Straight Connector 6"/>
          <p:cNvCxnSpPr/>
          <p:nvPr/>
        </p:nvCxnSpPr>
        <p:spPr bwMode="auto">
          <a:xfrm flipH="1">
            <a:off x="7189688" y="4509120"/>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33"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
        <p:nvSpPr>
          <p:cNvPr id="34" name="Oval 33"/>
          <p:cNvSpPr/>
          <p:nvPr/>
        </p:nvSpPr>
        <p:spPr bwMode="auto">
          <a:xfrm>
            <a:off x="4860032"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35" name="Oval 34"/>
          <p:cNvSpPr/>
          <p:nvPr/>
        </p:nvSpPr>
        <p:spPr bwMode="auto">
          <a:xfrm>
            <a:off x="6372200"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grpSp>
        <p:nvGrpSpPr>
          <p:cNvPr id="36" name="Group 35"/>
          <p:cNvGrpSpPr/>
          <p:nvPr/>
        </p:nvGrpSpPr>
        <p:grpSpPr>
          <a:xfrm>
            <a:off x="755576" y="3717031"/>
            <a:ext cx="2614474" cy="2736305"/>
            <a:chOff x="899592" y="1700808"/>
            <a:chExt cx="3507234" cy="3670667"/>
          </a:xfrm>
        </p:grpSpPr>
        <p:sp>
          <p:nvSpPr>
            <p:cNvPr id="37" name="Rectangle 36"/>
            <p:cNvSpPr/>
            <p:nvPr/>
          </p:nvSpPr>
          <p:spPr bwMode="auto">
            <a:xfrm>
              <a:off x="899592" y="3212976"/>
              <a:ext cx="576064" cy="648072"/>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8" name="Rectangle 37"/>
            <p:cNvSpPr/>
            <p:nvPr/>
          </p:nvSpPr>
          <p:spPr bwMode="auto">
            <a:xfrm>
              <a:off x="1691680" y="1700808"/>
              <a:ext cx="576064" cy="2160239"/>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9" name="TextBox 38"/>
            <p:cNvSpPr txBox="1"/>
            <p:nvPr/>
          </p:nvSpPr>
          <p:spPr>
            <a:xfrm>
              <a:off x="899592" y="4077072"/>
              <a:ext cx="584721" cy="430887"/>
            </a:xfrm>
            <a:prstGeom prst="rect">
              <a:avLst/>
            </a:prstGeom>
            <a:noFill/>
          </p:spPr>
          <p:txBody>
            <a:bodyPr wrap="none" rtlCol="0">
              <a:spAutoFit/>
            </a:bodyPr>
            <a:lstStyle/>
            <a:p>
              <a:r>
                <a:rPr lang="en-US" i="0" dirty="0" smtClean="0"/>
                <a:t>left</a:t>
              </a:r>
              <a:endParaRPr lang="en-US" i="0" dirty="0"/>
            </a:p>
          </p:txBody>
        </p:sp>
        <p:sp>
          <p:nvSpPr>
            <p:cNvPr id="40" name="TextBox 39"/>
            <p:cNvSpPr txBox="1"/>
            <p:nvPr/>
          </p:nvSpPr>
          <p:spPr>
            <a:xfrm>
              <a:off x="1619672" y="4077072"/>
              <a:ext cx="770930" cy="430887"/>
            </a:xfrm>
            <a:prstGeom prst="rect">
              <a:avLst/>
            </a:prstGeom>
            <a:noFill/>
          </p:spPr>
          <p:txBody>
            <a:bodyPr wrap="none" rtlCol="0">
              <a:spAutoFit/>
            </a:bodyPr>
            <a:lstStyle/>
            <a:p>
              <a:r>
                <a:rPr lang="en-US" i="0" dirty="0" smtClean="0"/>
                <a:t>right</a:t>
              </a:r>
              <a:endParaRPr lang="en-US" i="0" dirty="0"/>
            </a:p>
          </p:txBody>
        </p:sp>
        <p:sp>
          <p:nvSpPr>
            <p:cNvPr id="41" name="Rectangle 40"/>
            <p:cNvSpPr/>
            <p:nvPr/>
          </p:nvSpPr>
          <p:spPr bwMode="auto">
            <a:xfrm>
              <a:off x="2915816" y="1729612"/>
              <a:ext cx="576064" cy="216024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2" name="Rectangle 41"/>
            <p:cNvSpPr/>
            <p:nvPr/>
          </p:nvSpPr>
          <p:spPr bwMode="auto">
            <a:xfrm>
              <a:off x="3707904" y="3140968"/>
              <a:ext cx="576064" cy="748883"/>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3" name="TextBox 42"/>
            <p:cNvSpPr txBox="1"/>
            <p:nvPr/>
          </p:nvSpPr>
          <p:spPr>
            <a:xfrm>
              <a:off x="2915816" y="4105876"/>
              <a:ext cx="584721" cy="430887"/>
            </a:xfrm>
            <a:prstGeom prst="rect">
              <a:avLst/>
            </a:prstGeom>
            <a:noFill/>
          </p:spPr>
          <p:txBody>
            <a:bodyPr wrap="none" rtlCol="0">
              <a:spAutoFit/>
            </a:bodyPr>
            <a:lstStyle/>
            <a:p>
              <a:r>
                <a:rPr lang="en-US" i="0" dirty="0" smtClean="0"/>
                <a:t>left</a:t>
              </a:r>
              <a:endParaRPr lang="en-US" i="0" dirty="0"/>
            </a:p>
          </p:txBody>
        </p:sp>
        <p:sp>
          <p:nvSpPr>
            <p:cNvPr id="44" name="TextBox 43"/>
            <p:cNvSpPr txBox="1"/>
            <p:nvPr/>
          </p:nvSpPr>
          <p:spPr>
            <a:xfrm>
              <a:off x="3635896" y="4105876"/>
              <a:ext cx="770930" cy="430887"/>
            </a:xfrm>
            <a:prstGeom prst="rect">
              <a:avLst/>
            </a:prstGeom>
            <a:noFill/>
          </p:spPr>
          <p:txBody>
            <a:bodyPr wrap="none" rtlCol="0">
              <a:spAutoFit/>
            </a:bodyPr>
            <a:lstStyle/>
            <a:p>
              <a:r>
                <a:rPr lang="en-US" i="0" dirty="0" smtClean="0"/>
                <a:t>right</a:t>
              </a:r>
              <a:endParaRPr lang="en-US" i="0" dirty="0"/>
            </a:p>
          </p:txBody>
        </p:sp>
        <p:sp>
          <p:nvSpPr>
            <p:cNvPr id="45" name="TextBox 44"/>
            <p:cNvSpPr txBox="1"/>
            <p:nvPr/>
          </p:nvSpPr>
          <p:spPr>
            <a:xfrm>
              <a:off x="3419872" y="4725144"/>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46" name="TextBox 45"/>
            <p:cNvSpPr txBox="1"/>
            <p:nvPr/>
          </p:nvSpPr>
          <p:spPr>
            <a:xfrm>
              <a:off x="1403648" y="4653136"/>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grpSp>
    </p:spTree>
    <p:extLst>
      <p:ext uri="{BB962C8B-B14F-4D97-AF65-F5344CB8AC3E}">
        <p14:creationId xmlns:p14="http://schemas.microsoft.com/office/powerpoint/2010/main" val="3094289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1" name="TextBox 20"/>
          <p:cNvSpPr txBox="1"/>
          <p:nvPr/>
        </p:nvSpPr>
        <p:spPr>
          <a:xfrm>
            <a:off x="4916285" y="1846565"/>
            <a:ext cx="2432983"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2" name="TextBox 21"/>
          <p:cNvSpPr txBox="1"/>
          <p:nvPr/>
        </p:nvSpPr>
        <p:spPr>
          <a:xfrm>
            <a:off x="4267650" y="4294837"/>
            <a:ext cx="3623149"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registration: </a:t>
            </a:r>
            <a:r>
              <a:rPr lang="en-US" sz="3600" i="0" dirty="0">
                <a:solidFill>
                  <a:schemeClr val="tx1"/>
                </a:solidFill>
              </a:rPr>
              <a:t>2 ≈</a:t>
            </a:r>
            <a:r>
              <a:rPr lang="en-US" sz="3600" i="0" dirty="0" smtClean="0">
                <a:solidFill>
                  <a:schemeClr val="tx1"/>
                </a:solidFill>
              </a:rPr>
              <a:t> 3</a:t>
            </a:r>
            <a:endParaRPr lang="en-US" sz="3600" i="0" dirty="0">
              <a:solidFill>
                <a:schemeClr val="tx1"/>
              </a:solidFill>
            </a:endParaRPr>
          </a:p>
        </p:txBody>
      </p:sp>
      <p:cxnSp>
        <p:nvCxnSpPr>
          <p:cNvPr id="7" name="Straight Connector 6"/>
          <p:cNvCxnSpPr/>
          <p:nvPr/>
        </p:nvCxnSpPr>
        <p:spPr bwMode="auto">
          <a:xfrm flipH="1">
            <a:off x="7189688" y="2924944"/>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grpSp>
        <p:nvGrpSpPr>
          <p:cNvPr id="6" name="Group 5"/>
          <p:cNvGrpSpPr/>
          <p:nvPr/>
        </p:nvGrpSpPr>
        <p:grpSpPr>
          <a:xfrm>
            <a:off x="755576" y="3717031"/>
            <a:ext cx="2614474" cy="2736305"/>
            <a:chOff x="899592" y="1700808"/>
            <a:chExt cx="3507234" cy="3670667"/>
          </a:xfrm>
        </p:grpSpPr>
        <p:sp>
          <p:nvSpPr>
            <p:cNvPr id="23" name="Rectangle 22"/>
            <p:cNvSpPr/>
            <p:nvPr/>
          </p:nvSpPr>
          <p:spPr bwMode="auto">
            <a:xfrm>
              <a:off x="899592" y="3212976"/>
              <a:ext cx="576064" cy="648072"/>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Rectangle 23"/>
            <p:cNvSpPr/>
            <p:nvPr/>
          </p:nvSpPr>
          <p:spPr bwMode="auto">
            <a:xfrm>
              <a:off x="1691680" y="1700808"/>
              <a:ext cx="576064" cy="2160239"/>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5" name="TextBox 24"/>
            <p:cNvSpPr txBox="1"/>
            <p:nvPr/>
          </p:nvSpPr>
          <p:spPr>
            <a:xfrm>
              <a:off x="899592" y="4077072"/>
              <a:ext cx="584721" cy="430887"/>
            </a:xfrm>
            <a:prstGeom prst="rect">
              <a:avLst/>
            </a:prstGeom>
            <a:noFill/>
          </p:spPr>
          <p:txBody>
            <a:bodyPr wrap="none" rtlCol="0">
              <a:spAutoFit/>
            </a:bodyPr>
            <a:lstStyle/>
            <a:p>
              <a:r>
                <a:rPr lang="en-US" i="0" dirty="0" smtClean="0"/>
                <a:t>left</a:t>
              </a:r>
              <a:endParaRPr lang="en-US" i="0" dirty="0"/>
            </a:p>
          </p:txBody>
        </p:sp>
        <p:sp>
          <p:nvSpPr>
            <p:cNvPr id="26" name="TextBox 25"/>
            <p:cNvSpPr txBox="1"/>
            <p:nvPr/>
          </p:nvSpPr>
          <p:spPr>
            <a:xfrm>
              <a:off x="1619672" y="4077072"/>
              <a:ext cx="770930" cy="430887"/>
            </a:xfrm>
            <a:prstGeom prst="rect">
              <a:avLst/>
            </a:prstGeom>
            <a:noFill/>
          </p:spPr>
          <p:txBody>
            <a:bodyPr wrap="none" rtlCol="0">
              <a:spAutoFit/>
            </a:bodyPr>
            <a:lstStyle/>
            <a:p>
              <a:r>
                <a:rPr lang="en-US" i="0" dirty="0" smtClean="0"/>
                <a:t>right</a:t>
              </a:r>
              <a:endParaRPr lang="en-US" i="0" dirty="0"/>
            </a:p>
          </p:txBody>
        </p:sp>
        <p:sp>
          <p:nvSpPr>
            <p:cNvPr id="27" name="Rectangle 26"/>
            <p:cNvSpPr/>
            <p:nvPr/>
          </p:nvSpPr>
          <p:spPr bwMode="auto">
            <a:xfrm>
              <a:off x="2915816" y="1729612"/>
              <a:ext cx="576064" cy="216024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Rectangle 27"/>
            <p:cNvSpPr/>
            <p:nvPr/>
          </p:nvSpPr>
          <p:spPr bwMode="auto">
            <a:xfrm>
              <a:off x="3707904" y="3140968"/>
              <a:ext cx="576064" cy="748883"/>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9" name="TextBox 28"/>
            <p:cNvSpPr txBox="1"/>
            <p:nvPr/>
          </p:nvSpPr>
          <p:spPr>
            <a:xfrm>
              <a:off x="2915816" y="4105876"/>
              <a:ext cx="584721" cy="430887"/>
            </a:xfrm>
            <a:prstGeom prst="rect">
              <a:avLst/>
            </a:prstGeom>
            <a:noFill/>
          </p:spPr>
          <p:txBody>
            <a:bodyPr wrap="none" rtlCol="0">
              <a:spAutoFit/>
            </a:bodyPr>
            <a:lstStyle/>
            <a:p>
              <a:r>
                <a:rPr lang="en-US" i="0" dirty="0" smtClean="0"/>
                <a:t>left</a:t>
              </a:r>
              <a:endParaRPr lang="en-US" i="0" dirty="0"/>
            </a:p>
          </p:txBody>
        </p:sp>
        <p:sp>
          <p:nvSpPr>
            <p:cNvPr id="30" name="TextBox 29"/>
            <p:cNvSpPr txBox="1"/>
            <p:nvPr/>
          </p:nvSpPr>
          <p:spPr>
            <a:xfrm>
              <a:off x="3635896" y="4105876"/>
              <a:ext cx="770930" cy="430887"/>
            </a:xfrm>
            <a:prstGeom prst="rect">
              <a:avLst/>
            </a:prstGeom>
            <a:noFill/>
          </p:spPr>
          <p:txBody>
            <a:bodyPr wrap="none" rtlCol="0">
              <a:spAutoFit/>
            </a:bodyPr>
            <a:lstStyle/>
            <a:p>
              <a:r>
                <a:rPr lang="en-US" i="0" dirty="0" smtClean="0"/>
                <a:t>right</a:t>
              </a:r>
              <a:endParaRPr lang="en-US" i="0" dirty="0"/>
            </a:p>
          </p:txBody>
        </p:sp>
        <p:sp>
          <p:nvSpPr>
            <p:cNvPr id="31" name="TextBox 30"/>
            <p:cNvSpPr txBox="1"/>
            <p:nvPr/>
          </p:nvSpPr>
          <p:spPr>
            <a:xfrm>
              <a:off x="3419872" y="4725144"/>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32" name="TextBox 31"/>
            <p:cNvSpPr txBox="1"/>
            <p:nvPr/>
          </p:nvSpPr>
          <p:spPr>
            <a:xfrm>
              <a:off x="1403648" y="4653136"/>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grpSp>
      <p:sp>
        <p:nvSpPr>
          <p:cNvPr id="34" name="Rectangle 33"/>
          <p:cNvSpPr/>
          <p:nvPr/>
        </p:nvSpPr>
        <p:spPr bwMode="auto">
          <a:xfrm>
            <a:off x="1334260" y="1315888"/>
            <a:ext cx="429428" cy="483106"/>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5" name="Rectangle 34"/>
          <p:cNvSpPr/>
          <p:nvPr/>
        </p:nvSpPr>
        <p:spPr bwMode="auto">
          <a:xfrm>
            <a:off x="755576" y="188640"/>
            <a:ext cx="429428" cy="1610354"/>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6" name="TextBox 35"/>
          <p:cNvSpPr txBox="1"/>
          <p:nvPr/>
        </p:nvSpPr>
        <p:spPr>
          <a:xfrm>
            <a:off x="755576" y="1960030"/>
            <a:ext cx="435881" cy="321205"/>
          </a:xfrm>
          <a:prstGeom prst="rect">
            <a:avLst/>
          </a:prstGeom>
          <a:noFill/>
        </p:spPr>
        <p:txBody>
          <a:bodyPr wrap="none" rtlCol="0">
            <a:spAutoFit/>
          </a:bodyPr>
          <a:lstStyle/>
          <a:p>
            <a:r>
              <a:rPr lang="en-US" i="0" dirty="0" smtClean="0"/>
              <a:t>left</a:t>
            </a:r>
            <a:endParaRPr lang="en-US" i="0" dirty="0"/>
          </a:p>
        </p:txBody>
      </p:sp>
      <p:sp>
        <p:nvSpPr>
          <p:cNvPr id="37" name="TextBox 36"/>
          <p:cNvSpPr txBox="1"/>
          <p:nvPr/>
        </p:nvSpPr>
        <p:spPr>
          <a:xfrm>
            <a:off x="1292361" y="1960030"/>
            <a:ext cx="574691" cy="321205"/>
          </a:xfrm>
          <a:prstGeom prst="rect">
            <a:avLst/>
          </a:prstGeom>
          <a:noFill/>
        </p:spPr>
        <p:txBody>
          <a:bodyPr wrap="none" rtlCol="0">
            <a:spAutoFit/>
          </a:bodyPr>
          <a:lstStyle/>
          <a:p>
            <a:r>
              <a:rPr lang="en-US" i="0" dirty="0" smtClean="0"/>
              <a:t>right</a:t>
            </a:r>
            <a:endParaRPr lang="en-US" i="0" dirty="0"/>
          </a:p>
        </p:txBody>
      </p:sp>
      <p:sp>
        <p:nvSpPr>
          <p:cNvPr id="38" name="Rectangle 37"/>
          <p:cNvSpPr/>
          <p:nvPr/>
        </p:nvSpPr>
        <p:spPr bwMode="auto">
          <a:xfrm>
            <a:off x="2258574" y="210112"/>
            <a:ext cx="429428" cy="1610355"/>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9" name="Rectangle 38"/>
          <p:cNvSpPr/>
          <p:nvPr/>
        </p:nvSpPr>
        <p:spPr bwMode="auto">
          <a:xfrm>
            <a:off x="2849037" y="1262210"/>
            <a:ext cx="429428" cy="558256"/>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0" name="TextBox 39"/>
          <p:cNvSpPr txBox="1"/>
          <p:nvPr/>
        </p:nvSpPr>
        <p:spPr>
          <a:xfrm>
            <a:off x="2258574" y="1981502"/>
            <a:ext cx="435881" cy="321205"/>
          </a:xfrm>
          <a:prstGeom prst="rect">
            <a:avLst/>
          </a:prstGeom>
          <a:noFill/>
        </p:spPr>
        <p:txBody>
          <a:bodyPr wrap="none" rtlCol="0">
            <a:spAutoFit/>
          </a:bodyPr>
          <a:lstStyle/>
          <a:p>
            <a:r>
              <a:rPr lang="en-US" i="0" dirty="0" smtClean="0"/>
              <a:t>left</a:t>
            </a:r>
            <a:endParaRPr lang="en-US" i="0" dirty="0"/>
          </a:p>
        </p:txBody>
      </p:sp>
      <p:sp>
        <p:nvSpPr>
          <p:cNvPr id="41" name="TextBox 40"/>
          <p:cNvSpPr txBox="1"/>
          <p:nvPr/>
        </p:nvSpPr>
        <p:spPr>
          <a:xfrm>
            <a:off x="2795359" y="1981502"/>
            <a:ext cx="574691" cy="321205"/>
          </a:xfrm>
          <a:prstGeom prst="rect">
            <a:avLst/>
          </a:prstGeom>
          <a:noFill/>
        </p:spPr>
        <p:txBody>
          <a:bodyPr wrap="none" rtlCol="0">
            <a:spAutoFit/>
          </a:bodyPr>
          <a:lstStyle/>
          <a:p>
            <a:r>
              <a:rPr lang="en-US" i="0" dirty="0" smtClean="0"/>
              <a:t>right</a:t>
            </a:r>
            <a:endParaRPr lang="en-US" i="0" dirty="0"/>
          </a:p>
        </p:txBody>
      </p:sp>
      <p:sp>
        <p:nvSpPr>
          <p:cNvPr id="42" name="TextBox 41"/>
          <p:cNvSpPr txBox="1"/>
          <p:nvPr/>
        </p:nvSpPr>
        <p:spPr>
          <a:xfrm>
            <a:off x="2634323" y="2443136"/>
            <a:ext cx="320405" cy="481809"/>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43" name="TextBox 42"/>
          <p:cNvSpPr txBox="1"/>
          <p:nvPr/>
        </p:nvSpPr>
        <p:spPr>
          <a:xfrm>
            <a:off x="1131325" y="2389458"/>
            <a:ext cx="320405" cy="481809"/>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cxnSp>
        <p:nvCxnSpPr>
          <p:cNvPr id="44" name="Straight Connector 43"/>
          <p:cNvCxnSpPr/>
          <p:nvPr/>
        </p:nvCxnSpPr>
        <p:spPr bwMode="auto">
          <a:xfrm flipH="1">
            <a:off x="7189688" y="4509120"/>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45"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20959379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13"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21876774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pic>
        <p:nvPicPr>
          <p:cNvPr id="7" name="Picture 6"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88640"/>
            <a:ext cx="2834060" cy="1713790"/>
          </a:xfrm>
          <a:prstGeom prst="rect">
            <a:avLst/>
          </a:prstGeom>
        </p:spPr>
      </p:pic>
      <p:pic>
        <p:nvPicPr>
          <p:cNvPr id="8" name="Picture 7"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2204864"/>
            <a:ext cx="2656004" cy="1906684"/>
          </a:xfrm>
          <a:prstGeom prst="rect">
            <a:avLst/>
          </a:prstGeom>
        </p:spPr>
      </p:pic>
      <p:pic>
        <p:nvPicPr>
          <p:cNvPr id="11" name="Picture 10"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60" y="4653136"/>
            <a:ext cx="2448272" cy="1899266"/>
          </a:xfrm>
          <a:prstGeom prst="rect">
            <a:avLst/>
          </a:prstGeom>
        </p:spPr>
      </p:pic>
      <p:pic>
        <p:nvPicPr>
          <p:cNvPr id="4" name="Picture 3"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6080596"/>
            <a:ext cx="417062" cy="279400"/>
          </a:xfrm>
          <a:prstGeom prst="rect">
            <a:avLst/>
          </a:prstGeom>
        </p:spPr>
      </p:pic>
      <p:pic>
        <p:nvPicPr>
          <p:cNvPr id="12" name="Picture 11"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3601591"/>
            <a:ext cx="417062" cy="279400"/>
          </a:xfrm>
          <a:prstGeom prst="rect">
            <a:avLst/>
          </a:prstGeom>
        </p:spPr>
      </p:pic>
      <p:pic>
        <p:nvPicPr>
          <p:cNvPr id="13" name="Picture 12"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9896" r="4591" b="7820"/>
          <a:stretch/>
        </p:blipFill>
        <p:spPr>
          <a:xfrm>
            <a:off x="827584" y="1470024"/>
            <a:ext cx="394791" cy="260251"/>
          </a:xfrm>
          <a:prstGeom prst="rect">
            <a:avLst/>
          </a:prstGeom>
        </p:spPr>
      </p:pic>
      <p:cxnSp>
        <p:nvCxnSpPr>
          <p:cNvPr id="6" name="Straight Connector 5"/>
          <p:cNvCxnSpPr/>
          <p:nvPr/>
        </p:nvCxnSpPr>
        <p:spPr bwMode="auto">
          <a:xfrm>
            <a:off x="3203848"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20"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17567523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pic>
        <p:nvPicPr>
          <p:cNvPr id="7" name="Picture 6"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88640"/>
            <a:ext cx="2834060" cy="1713790"/>
          </a:xfrm>
          <a:prstGeom prst="rect">
            <a:avLst/>
          </a:prstGeom>
        </p:spPr>
      </p:pic>
      <p:pic>
        <p:nvPicPr>
          <p:cNvPr id="8" name="Picture 7"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2204864"/>
            <a:ext cx="2656004" cy="1906684"/>
          </a:xfrm>
          <a:prstGeom prst="rect">
            <a:avLst/>
          </a:prstGeom>
        </p:spPr>
      </p:pic>
      <p:pic>
        <p:nvPicPr>
          <p:cNvPr id="11" name="Picture 10"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60" y="4653136"/>
            <a:ext cx="2448272" cy="1899266"/>
          </a:xfrm>
          <a:prstGeom prst="rect">
            <a:avLst/>
          </a:prstGeom>
        </p:spPr>
      </p:pic>
      <p:pic>
        <p:nvPicPr>
          <p:cNvPr id="4" name="Picture 3"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6080596"/>
            <a:ext cx="417062" cy="279400"/>
          </a:xfrm>
          <a:prstGeom prst="rect">
            <a:avLst/>
          </a:prstGeom>
        </p:spPr>
      </p:pic>
      <p:pic>
        <p:nvPicPr>
          <p:cNvPr id="12" name="Picture 11"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3601591"/>
            <a:ext cx="417062" cy="279400"/>
          </a:xfrm>
          <a:prstGeom prst="rect">
            <a:avLst/>
          </a:prstGeom>
        </p:spPr>
      </p:pic>
      <p:pic>
        <p:nvPicPr>
          <p:cNvPr id="13" name="Picture 12"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9896" r="4591" b="7820"/>
          <a:stretch/>
        </p:blipFill>
        <p:spPr>
          <a:xfrm>
            <a:off x="827584" y="1470024"/>
            <a:ext cx="394791" cy="260251"/>
          </a:xfrm>
          <a:prstGeom prst="rect">
            <a:avLst/>
          </a:prstGeom>
        </p:spPr>
      </p:pic>
      <p:cxnSp>
        <p:nvCxnSpPr>
          <p:cNvPr id="6" name="Straight Connector 5"/>
          <p:cNvCxnSpPr/>
          <p:nvPr/>
        </p:nvCxnSpPr>
        <p:spPr bwMode="auto">
          <a:xfrm>
            <a:off x="3203848"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20" name="TextBox 19"/>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1" name="TextBox 20"/>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3" name="TextBox 22"/>
          <p:cNvSpPr txBox="1"/>
          <p:nvPr/>
        </p:nvSpPr>
        <p:spPr>
          <a:xfrm>
            <a:off x="323528" y="116632"/>
            <a:ext cx="429813" cy="646331"/>
          </a:xfrm>
          <a:prstGeom prst="rect">
            <a:avLst/>
          </a:prstGeom>
          <a:solidFill>
            <a:schemeClr val="bg1"/>
          </a:solidFill>
        </p:spPr>
        <p:txBody>
          <a:bodyPr wrap="none" rtlCol="0">
            <a:spAutoFit/>
          </a:bodyPr>
          <a:lstStyle/>
          <a:p>
            <a:r>
              <a:rPr lang="en-US" sz="3600" i="0" dirty="0" smtClean="0">
                <a:solidFill>
                  <a:schemeClr val="tx1"/>
                </a:solidFill>
              </a:rPr>
              <a:t>1</a:t>
            </a:r>
            <a:endParaRPr lang="en-US" sz="3600" i="0" dirty="0">
              <a:solidFill>
                <a:schemeClr val="tx1"/>
              </a:solidFill>
            </a:endParaRPr>
          </a:p>
        </p:txBody>
      </p:sp>
      <p:sp>
        <p:nvSpPr>
          <p:cNvPr id="24"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4241606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pic>
        <p:nvPicPr>
          <p:cNvPr id="7" name="Picture 6"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88640"/>
            <a:ext cx="2834060" cy="1713790"/>
          </a:xfrm>
          <a:prstGeom prst="rect">
            <a:avLst/>
          </a:prstGeom>
        </p:spPr>
      </p:pic>
      <p:pic>
        <p:nvPicPr>
          <p:cNvPr id="8" name="Picture 7"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2204864"/>
            <a:ext cx="2656004" cy="1906684"/>
          </a:xfrm>
          <a:prstGeom prst="rect">
            <a:avLst/>
          </a:prstGeom>
        </p:spPr>
      </p:pic>
      <p:pic>
        <p:nvPicPr>
          <p:cNvPr id="11" name="Picture 10"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60" y="4653136"/>
            <a:ext cx="2448272" cy="1899266"/>
          </a:xfrm>
          <a:prstGeom prst="rect">
            <a:avLst/>
          </a:prstGeom>
        </p:spPr>
      </p:pic>
      <p:pic>
        <p:nvPicPr>
          <p:cNvPr id="4" name="Picture 3"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6080596"/>
            <a:ext cx="417062" cy="279400"/>
          </a:xfrm>
          <a:prstGeom prst="rect">
            <a:avLst/>
          </a:prstGeom>
        </p:spPr>
      </p:pic>
      <p:pic>
        <p:nvPicPr>
          <p:cNvPr id="12" name="Picture 11"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3601591"/>
            <a:ext cx="417062" cy="279400"/>
          </a:xfrm>
          <a:prstGeom prst="rect">
            <a:avLst/>
          </a:prstGeom>
        </p:spPr>
      </p:pic>
      <p:pic>
        <p:nvPicPr>
          <p:cNvPr id="13" name="Picture 12"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9896" r="4591" b="7820"/>
          <a:stretch/>
        </p:blipFill>
        <p:spPr>
          <a:xfrm>
            <a:off x="827584" y="1470024"/>
            <a:ext cx="394791" cy="260251"/>
          </a:xfrm>
          <a:prstGeom prst="rect">
            <a:avLst/>
          </a:prstGeom>
        </p:spPr>
      </p:pic>
      <p:cxnSp>
        <p:nvCxnSpPr>
          <p:cNvPr id="6" name="Straight Connector 5"/>
          <p:cNvCxnSpPr/>
          <p:nvPr/>
        </p:nvCxnSpPr>
        <p:spPr bwMode="auto">
          <a:xfrm>
            <a:off x="3203848"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20" name="TextBox 19"/>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1" name="TextBox 20"/>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3" name="TextBox 22"/>
          <p:cNvSpPr txBox="1"/>
          <p:nvPr/>
        </p:nvSpPr>
        <p:spPr>
          <a:xfrm>
            <a:off x="323528" y="116632"/>
            <a:ext cx="429813" cy="646331"/>
          </a:xfrm>
          <a:prstGeom prst="rect">
            <a:avLst/>
          </a:prstGeom>
          <a:solidFill>
            <a:schemeClr val="bg1"/>
          </a:solidFill>
        </p:spPr>
        <p:txBody>
          <a:bodyPr wrap="none" rtlCol="0">
            <a:spAutoFit/>
          </a:bodyPr>
          <a:lstStyle/>
          <a:p>
            <a:r>
              <a:rPr lang="en-US" sz="3600" i="0" dirty="0" smtClean="0">
                <a:solidFill>
                  <a:schemeClr val="tx1"/>
                </a:solidFill>
              </a:rPr>
              <a:t>1</a:t>
            </a:r>
            <a:endParaRPr lang="en-US" sz="3600" i="0" dirty="0">
              <a:solidFill>
                <a:schemeClr val="tx1"/>
              </a:solidFill>
            </a:endParaRPr>
          </a:p>
        </p:txBody>
      </p:sp>
      <p:sp>
        <p:nvSpPr>
          <p:cNvPr id="24" name="TextBox 23"/>
          <p:cNvSpPr txBox="1"/>
          <p:nvPr/>
        </p:nvSpPr>
        <p:spPr>
          <a:xfrm>
            <a:off x="4916285" y="1916832"/>
            <a:ext cx="2432983" cy="646331"/>
          </a:xfrm>
          <a:prstGeom prst="rect">
            <a:avLst/>
          </a:prstGeom>
          <a:solidFill>
            <a:schemeClr val="bg1">
              <a:lumMod val="50000"/>
            </a:schemeClr>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5" name="TextBox 24"/>
          <p:cNvSpPr txBox="1"/>
          <p:nvPr/>
        </p:nvSpPr>
        <p:spPr>
          <a:xfrm>
            <a:off x="4267650" y="2708920"/>
            <a:ext cx="3623149" cy="646331"/>
          </a:xfrm>
          <a:prstGeom prst="rect">
            <a:avLst/>
          </a:prstGeom>
          <a:solidFill>
            <a:schemeClr val="bg1">
              <a:lumMod val="50000"/>
            </a:schemeClr>
          </a:solidFill>
          <a:effectLst>
            <a:glow rad="101600">
              <a:schemeClr val="tx1">
                <a:alpha val="75000"/>
              </a:schemeClr>
            </a:glow>
          </a:effectLst>
        </p:spPr>
        <p:txBody>
          <a:bodyPr wrap="none" rtlCol="0">
            <a:spAutoFit/>
          </a:bodyPr>
          <a:lstStyle/>
          <a:p>
            <a:r>
              <a:rPr lang="en-US" sz="3600" i="0" dirty="0" smtClean="0">
                <a:solidFill>
                  <a:schemeClr val="tx1"/>
                </a:solidFill>
              </a:rPr>
              <a:t>registration: </a:t>
            </a:r>
            <a:r>
              <a:rPr lang="en-US" sz="3600" i="0" dirty="0">
                <a:solidFill>
                  <a:schemeClr val="tx1"/>
                </a:solidFill>
              </a:rPr>
              <a:t>2 ≈</a:t>
            </a:r>
            <a:r>
              <a:rPr lang="en-US" sz="3600" i="0" dirty="0" smtClean="0">
                <a:solidFill>
                  <a:schemeClr val="tx1"/>
                </a:solidFill>
              </a:rPr>
              <a:t> 3</a:t>
            </a:r>
            <a:endParaRPr lang="en-US" sz="3600" i="0" dirty="0">
              <a:solidFill>
                <a:schemeClr val="tx1"/>
              </a:solidFill>
            </a:endParaRPr>
          </a:p>
        </p:txBody>
      </p:sp>
      <p:cxnSp>
        <p:nvCxnSpPr>
          <p:cNvPr id="26" name="Straight Connector 25"/>
          <p:cNvCxnSpPr/>
          <p:nvPr/>
        </p:nvCxnSpPr>
        <p:spPr bwMode="auto">
          <a:xfrm flipH="1">
            <a:off x="7189688" y="2924944"/>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27" name="TextBox 26"/>
          <p:cNvSpPr txBox="1"/>
          <p:nvPr/>
        </p:nvSpPr>
        <p:spPr>
          <a:xfrm>
            <a:off x="1813510" y="3574757"/>
            <a:ext cx="2432983"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belief: 1 ≈ 2</a:t>
            </a:r>
            <a:endParaRPr lang="en-US" sz="3600" i="0" dirty="0">
              <a:solidFill>
                <a:schemeClr val="tx1"/>
              </a:solidFill>
            </a:endParaRPr>
          </a:p>
        </p:txBody>
      </p:sp>
      <p:sp>
        <p:nvSpPr>
          <p:cNvPr id="28" name="TextBox 27"/>
          <p:cNvSpPr txBox="1"/>
          <p:nvPr/>
        </p:nvSpPr>
        <p:spPr>
          <a:xfrm>
            <a:off x="1164875" y="4366845"/>
            <a:ext cx="3623149"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registration: 1 </a:t>
            </a:r>
            <a:r>
              <a:rPr lang="en-US" sz="3600" i="0" dirty="0">
                <a:solidFill>
                  <a:schemeClr val="tx1"/>
                </a:solidFill>
              </a:rPr>
              <a:t>≈</a:t>
            </a:r>
            <a:r>
              <a:rPr lang="en-US" sz="3600" i="0" dirty="0" smtClean="0">
                <a:solidFill>
                  <a:schemeClr val="tx1"/>
                </a:solidFill>
              </a:rPr>
              <a:t> 2</a:t>
            </a:r>
            <a:endParaRPr lang="en-US" sz="3600" i="0" dirty="0">
              <a:solidFill>
                <a:schemeClr val="tx1"/>
              </a:solidFill>
            </a:endParaRPr>
          </a:p>
        </p:txBody>
      </p:sp>
      <p:cxnSp>
        <p:nvCxnSpPr>
          <p:cNvPr id="29" name="Straight Connector 28"/>
          <p:cNvCxnSpPr/>
          <p:nvPr/>
        </p:nvCxnSpPr>
        <p:spPr bwMode="auto">
          <a:xfrm flipH="1">
            <a:off x="3563888" y="3789040"/>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30"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30455404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57441</TotalTime>
  <Words>5549</Words>
  <Application>Microsoft Macintosh PowerPoint</Application>
  <PresentationFormat>On-screen Show (4:3)</PresentationFormat>
  <Paragraphs>696</Paragraphs>
  <Slides>96</Slides>
  <Notes>44</Notes>
  <HiddenSlides>0</HiddenSlides>
  <MMClips>0</MMClips>
  <ScaleCrop>false</ScaleCrop>
  <HeadingPairs>
    <vt:vector size="4" baseType="variant">
      <vt:variant>
        <vt:lpstr>Theme</vt:lpstr>
      </vt:variant>
      <vt:variant>
        <vt:i4>1</vt:i4>
      </vt:variant>
      <vt:variant>
        <vt:lpstr>Slide Titles</vt:lpstr>
      </vt:variant>
      <vt:variant>
        <vt:i4>96</vt:i4>
      </vt:variant>
    </vt:vector>
  </HeadingPairs>
  <TitlesOfParts>
    <vt:vector size="9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steve</dc:creator>
  <cp:keywords/>
  <dc:description/>
  <cp:lastModifiedBy>stev e</cp:lastModifiedBy>
  <cp:revision>1898</cp:revision>
  <cp:lastPrinted>2011-11-14T22:03:50Z</cp:lastPrinted>
  <dcterms:created xsi:type="dcterms:W3CDTF">2010-11-22T10:27:15Z</dcterms:created>
  <dcterms:modified xsi:type="dcterms:W3CDTF">2011-11-17T13:21:18Z</dcterms:modified>
  <cp:category/>
</cp:coreProperties>
</file>